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1" r:id="rId1"/>
  </p:sldMasterIdLst>
  <p:notesMasterIdLst>
    <p:notesMasterId r:id="rId60"/>
  </p:notesMasterIdLst>
  <p:handoutMasterIdLst>
    <p:handoutMasterId r:id="rId61"/>
  </p:handoutMasterIdLst>
  <p:sldIdLst>
    <p:sldId id="507" r:id="rId2"/>
    <p:sldId id="576" r:id="rId3"/>
    <p:sldId id="589" r:id="rId4"/>
    <p:sldId id="588" r:id="rId5"/>
    <p:sldId id="590" r:id="rId6"/>
    <p:sldId id="591" r:id="rId7"/>
    <p:sldId id="592" r:id="rId8"/>
    <p:sldId id="593" r:id="rId9"/>
    <p:sldId id="595" r:id="rId10"/>
    <p:sldId id="594" r:id="rId11"/>
    <p:sldId id="596" r:id="rId12"/>
    <p:sldId id="597" r:id="rId13"/>
    <p:sldId id="598" r:id="rId14"/>
    <p:sldId id="599" r:id="rId15"/>
    <p:sldId id="600" r:id="rId16"/>
    <p:sldId id="601" r:id="rId17"/>
    <p:sldId id="602" r:id="rId18"/>
    <p:sldId id="603" r:id="rId19"/>
    <p:sldId id="604" r:id="rId20"/>
    <p:sldId id="605" r:id="rId21"/>
    <p:sldId id="606" r:id="rId22"/>
    <p:sldId id="607" r:id="rId23"/>
    <p:sldId id="608" r:id="rId24"/>
    <p:sldId id="609" r:id="rId25"/>
    <p:sldId id="610" r:id="rId26"/>
    <p:sldId id="611" r:id="rId27"/>
    <p:sldId id="612" r:id="rId28"/>
    <p:sldId id="613" r:id="rId29"/>
    <p:sldId id="614" r:id="rId30"/>
    <p:sldId id="615" r:id="rId31"/>
    <p:sldId id="616" r:id="rId32"/>
    <p:sldId id="617" r:id="rId33"/>
    <p:sldId id="618" r:id="rId34"/>
    <p:sldId id="619" r:id="rId35"/>
    <p:sldId id="620" r:id="rId36"/>
    <p:sldId id="621" r:id="rId37"/>
    <p:sldId id="622" r:id="rId38"/>
    <p:sldId id="623" r:id="rId39"/>
    <p:sldId id="624" r:id="rId40"/>
    <p:sldId id="625" r:id="rId41"/>
    <p:sldId id="626" r:id="rId42"/>
    <p:sldId id="627" r:id="rId43"/>
    <p:sldId id="628" r:id="rId44"/>
    <p:sldId id="629" r:id="rId45"/>
    <p:sldId id="630" r:id="rId46"/>
    <p:sldId id="631" r:id="rId47"/>
    <p:sldId id="632" r:id="rId48"/>
    <p:sldId id="633" r:id="rId49"/>
    <p:sldId id="634" r:id="rId50"/>
    <p:sldId id="635" r:id="rId51"/>
    <p:sldId id="636" r:id="rId52"/>
    <p:sldId id="637" r:id="rId53"/>
    <p:sldId id="638" r:id="rId54"/>
    <p:sldId id="639" r:id="rId55"/>
    <p:sldId id="640" r:id="rId56"/>
    <p:sldId id="641" r:id="rId57"/>
    <p:sldId id="642" r:id="rId58"/>
    <p:sldId id="643" r:id="rId5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FF00"/>
    <a:srgbClr val="0066CC"/>
    <a:srgbClr val="024621"/>
    <a:srgbClr val="FF3300"/>
    <a:srgbClr val="6EA92D"/>
    <a:srgbClr val="558B58"/>
    <a:srgbClr val="E609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485" autoAdjust="0"/>
    <p:restoredTop sz="89135" autoAdjust="0"/>
  </p:normalViewPr>
  <p:slideViewPr>
    <p:cSldViewPr>
      <p:cViewPr>
        <p:scale>
          <a:sx n="80" d="100"/>
          <a:sy n="80" d="100"/>
        </p:scale>
        <p:origin x="-66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64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F7FD2BF-8F94-40A3-A6C8-14AFBCCC02F1}" type="datetimeFigureOut">
              <a:rPr lang="pt-BR"/>
              <a:pPr>
                <a:defRPr/>
              </a:pPr>
              <a:t>19/11/2013</a:t>
            </a:fld>
            <a:endParaRPr lang="pt-BR" dirty="0"/>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48318DE-A1B9-4590-A303-9C2A422F60F9}" type="slidenum">
              <a:rPr lang="pt-BR"/>
              <a:pPr>
                <a:defRPr/>
              </a:pPr>
              <a:t>‹nº›</a:t>
            </a:fld>
            <a:endParaRPr lang="pt-BR" dirty="0"/>
          </a:p>
        </p:txBody>
      </p:sp>
    </p:spTree>
    <p:extLst>
      <p:ext uri="{BB962C8B-B14F-4D97-AF65-F5344CB8AC3E}">
        <p14:creationId xmlns:p14="http://schemas.microsoft.com/office/powerpoint/2010/main" val="1033506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CB53AFC2-CEB6-4F8A-A2F3-B0D0D9102C15}" type="datetimeFigureOut">
              <a:rPr lang="pt-BR"/>
              <a:pPr>
                <a:defRPr/>
              </a:pPr>
              <a:t>19/11/2013</a:t>
            </a:fld>
            <a:endParaRPr lang="pt-BR" dirty="0"/>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dirty="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F5821320-A27F-4380-A79B-2E991256B989}" type="slidenum">
              <a:rPr lang="pt-BR"/>
              <a:pPr>
                <a:defRPr/>
              </a:pPr>
              <a:t>‹nº›</a:t>
            </a:fld>
            <a:endParaRPr lang="pt-BR" dirty="0"/>
          </a:p>
        </p:txBody>
      </p:sp>
    </p:spTree>
    <p:extLst>
      <p:ext uri="{BB962C8B-B14F-4D97-AF65-F5344CB8AC3E}">
        <p14:creationId xmlns:p14="http://schemas.microsoft.com/office/powerpoint/2010/main" val="19646141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48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endParaRPr lang="pt-BR" smtClean="0"/>
          </a:p>
        </p:txBody>
      </p:sp>
      <p:sp>
        <p:nvSpPr>
          <p:cNvPr id="58372"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5EC1FFB-BF76-479E-9387-EEAF7DC6A332}" type="slidenum">
              <a:rPr lang="pt-BR" smtClean="0"/>
              <a:pPr>
                <a:defRPr/>
              </a:pPr>
              <a:t>1</a:t>
            </a:fld>
            <a:endParaRPr lang="pt-BR"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891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45666C64-16FC-4FE0-A18C-4B80DE66566D}" type="slidenum">
              <a:rPr lang="pt-BR" sz="1200">
                <a:cs typeface="+mn-cs"/>
              </a:rPr>
              <a:pPr algn="r">
                <a:defRPr/>
              </a:pPr>
              <a:t>10</a:t>
            </a:fld>
            <a:endParaRPr lang="pt-BR" sz="1200" dirty="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096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F6693AB6-2A16-42A6-884D-C81EA9430CCF}" type="slidenum">
              <a:rPr lang="pt-BR" sz="1200">
                <a:cs typeface="+mn-cs"/>
              </a:rPr>
              <a:pPr algn="r">
                <a:defRPr/>
              </a:pPr>
              <a:t>11</a:t>
            </a:fld>
            <a:endParaRPr lang="pt-BR" sz="1200" dirty="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301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B118D865-69E4-4DA0-B73B-82DA3A38FF40}" type="slidenum">
              <a:rPr lang="pt-BR" sz="1200">
                <a:cs typeface="+mn-cs"/>
              </a:rPr>
              <a:pPr algn="r">
                <a:defRPr/>
              </a:pPr>
              <a:t>12</a:t>
            </a:fld>
            <a:endParaRPr lang="pt-BR" sz="1200" dirty="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505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4784021A-79D3-4C28-9614-77566ED95783}" type="slidenum">
              <a:rPr lang="pt-BR" sz="1200">
                <a:cs typeface="+mn-cs"/>
              </a:rPr>
              <a:pPr algn="r">
                <a:defRPr/>
              </a:pPr>
              <a:t>13</a:t>
            </a:fld>
            <a:endParaRPr lang="pt-BR" sz="1200" dirty="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710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BB17BA37-5051-4584-BD98-5ECBF291F80A}" type="slidenum">
              <a:rPr lang="pt-BR" sz="1200">
                <a:cs typeface="+mn-cs"/>
              </a:rPr>
              <a:pPr algn="r">
                <a:defRPr/>
              </a:pPr>
              <a:t>14</a:t>
            </a:fld>
            <a:endParaRPr lang="pt-BR" sz="1200" dirty="0">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915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20200CBC-7473-448F-834E-69BC3C177975}" type="slidenum">
              <a:rPr lang="pt-BR" sz="1200">
                <a:cs typeface="+mn-cs"/>
              </a:rPr>
              <a:pPr algn="r">
                <a:defRPr/>
              </a:pPr>
              <a:t>15</a:t>
            </a:fld>
            <a:endParaRPr lang="pt-BR" sz="1200" dirty="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5120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5EB5042C-6E41-4825-A789-2A53512FFEB3}" type="slidenum">
              <a:rPr lang="pt-BR" sz="1200">
                <a:cs typeface="+mn-cs"/>
              </a:rPr>
              <a:pPr algn="r">
                <a:defRPr/>
              </a:pPr>
              <a:t>16</a:t>
            </a:fld>
            <a:endParaRPr lang="pt-BR" sz="1200" dirty="0">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5325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E8357896-AA79-4DA0-9FB7-6A8E47D2E6EF}" type="slidenum">
              <a:rPr lang="pt-BR" sz="1200">
                <a:cs typeface="+mn-cs"/>
              </a:rPr>
              <a:pPr algn="r">
                <a:defRPr/>
              </a:pPr>
              <a:t>17</a:t>
            </a:fld>
            <a:endParaRPr lang="pt-BR" sz="1200" dirty="0">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5529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2AC27062-140F-4479-B919-2D13979C4508}" type="slidenum">
              <a:rPr lang="pt-BR" sz="1200">
                <a:cs typeface="+mn-cs"/>
              </a:rPr>
              <a:pPr algn="r">
                <a:defRPr/>
              </a:pPr>
              <a:t>18</a:t>
            </a:fld>
            <a:endParaRPr lang="pt-BR" sz="1200" dirty="0">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5734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20BEEDEF-9BCF-42CC-AB9E-8B07878E1972}" type="slidenum">
              <a:rPr lang="pt-BR" sz="1200">
                <a:cs typeface="+mn-cs"/>
              </a:rPr>
              <a:pPr algn="r">
                <a:defRPr/>
              </a:pPr>
              <a:t>19</a:t>
            </a:fld>
            <a:endParaRPr lang="pt-BR" sz="1200" dirty="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253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6D4E2670-E600-4683-8702-DBC6DD4CF321}" type="slidenum">
              <a:rPr lang="pt-BR" sz="1200">
                <a:cs typeface="+mn-cs"/>
              </a:rPr>
              <a:pPr algn="r">
                <a:defRPr/>
              </a:pPr>
              <a:t>2</a:t>
            </a:fld>
            <a:endParaRPr lang="pt-BR" sz="1200" dirty="0">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5939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B980EE96-A8AD-441E-B43D-3D6448ACE818}" type="slidenum">
              <a:rPr lang="pt-BR" sz="1200">
                <a:cs typeface="+mn-cs"/>
              </a:rPr>
              <a:pPr algn="r">
                <a:defRPr/>
              </a:pPr>
              <a:t>20</a:t>
            </a:fld>
            <a:endParaRPr lang="pt-BR" sz="1200" dirty="0">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6144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44C559F9-CF3E-4922-B204-DC42724982A7}" type="slidenum">
              <a:rPr lang="pt-BR" sz="1200">
                <a:cs typeface="+mn-cs"/>
              </a:rPr>
              <a:pPr algn="r">
                <a:defRPr/>
              </a:pPr>
              <a:t>21</a:t>
            </a:fld>
            <a:endParaRPr lang="pt-BR" sz="1200" dirty="0">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6349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5B5B88A5-7E6C-4F08-A6EF-9E048D9FE51A}" type="slidenum">
              <a:rPr lang="pt-BR" sz="1200">
                <a:cs typeface="+mn-cs"/>
              </a:rPr>
              <a:pPr algn="r">
                <a:defRPr/>
              </a:pPr>
              <a:t>22</a:t>
            </a:fld>
            <a:endParaRPr lang="pt-BR" sz="1200" dirty="0">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6553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DC7C6351-3665-4F47-BBA5-9FCCD8206D5A}" type="slidenum">
              <a:rPr lang="pt-BR" sz="1200">
                <a:cs typeface="+mn-cs"/>
              </a:rPr>
              <a:pPr algn="r">
                <a:defRPr/>
              </a:pPr>
              <a:t>23</a:t>
            </a:fld>
            <a:endParaRPr lang="pt-BR" sz="1200" dirty="0">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6758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7E717CF7-0E49-49C7-9E63-AE6F43B9B683}" type="slidenum">
              <a:rPr lang="pt-BR" sz="1200">
                <a:cs typeface="+mn-cs"/>
              </a:rPr>
              <a:pPr algn="r">
                <a:defRPr/>
              </a:pPr>
              <a:t>24</a:t>
            </a:fld>
            <a:endParaRPr lang="pt-BR" sz="1200" dirty="0">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6963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9D91DC15-CB32-4506-B890-B79FCA274F06}" type="slidenum">
              <a:rPr lang="pt-BR" sz="1200">
                <a:cs typeface="+mn-cs"/>
              </a:rPr>
              <a:pPr algn="r">
                <a:defRPr/>
              </a:pPr>
              <a:t>25</a:t>
            </a:fld>
            <a:endParaRPr lang="pt-BR" sz="1200" dirty="0">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7168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74B2478F-0F65-49EA-A959-3A507948A4DB}" type="slidenum">
              <a:rPr lang="pt-BR" sz="1200">
                <a:cs typeface="+mn-cs"/>
              </a:rPr>
              <a:pPr algn="r">
                <a:defRPr/>
              </a:pPr>
              <a:t>26</a:t>
            </a:fld>
            <a:endParaRPr lang="pt-BR" sz="1200" dirty="0">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7373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0D7A3F02-D1AD-47B1-A1D1-FBECFC7B8BF5}" type="slidenum">
              <a:rPr lang="pt-BR" sz="1200">
                <a:cs typeface="+mn-cs"/>
              </a:rPr>
              <a:pPr algn="r">
                <a:defRPr/>
              </a:pPr>
              <a:t>27</a:t>
            </a:fld>
            <a:endParaRPr lang="pt-BR" sz="1200" dirty="0">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7577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CC03B7C6-6D6A-486D-9121-D2F2398D3337}" type="slidenum">
              <a:rPr lang="pt-BR" sz="1200">
                <a:cs typeface="+mn-cs"/>
              </a:rPr>
              <a:pPr algn="r">
                <a:defRPr/>
              </a:pPr>
              <a:t>28</a:t>
            </a:fld>
            <a:endParaRPr lang="pt-BR" sz="1200" dirty="0">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7782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9B26E8E5-04C6-48D8-93FD-F7636F8E4149}" type="slidenum">
              <a:rPr lang="pt-BR" sz="1200">
                <a:cs typeface="+mn-cs"/>
              </a:rPr>
              <a:pPr algn="r">
                <a:defRPr/>
              </a:pPr>
              <a:t>29</a:t>
            </a:fld>
            <a:endParaRPr lang="pt-BR" sz="1200" dirty="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457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136EB42A-1455-4612-A6C4-0587D7182F3F}" type="slidenum">
              <a:rPr lang="pt-BR" sz="1200">
                <a:cs typeface="+mn-cs"/>
              </a:rPr>
              <a:pPr algn="r">
                <a:defRPr/>
              </a:pPr>
              <a:t>3</a:t>
            </a:fld>
            <a:endParaRPr lang="pt-BR" sz="1200" dirty="0">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7987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C9553A90-E038-447C-9335-0DC898C42E54}" type="slidenum">
              <a:rPr lang="pt-BR" sz="1200">
                <a:cs typeface="+mn-cs"/>
              </a:rPr>
              <a:pPr algn="r">
                <a:defRPr/>
              </a:pPr>
              <a:t>30</a:t>
            </a:fld>
            <a:endParaRPr lang="pt-BR" sz="1200" dirty="0">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8192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AB699C7D-EE26-44F8-A698-2FC6A0E2CFD6}" type="slidenum">
              <a:rPr lang="pt-BR" sz="1200">
                <a:cs typeface="+mn-cs"/>
              </a:rPr>
              <a:pPr algn="r">
                <a:defRPr/>
              </a:pPr>
              <a:t>31</a:t>
            </a:fld>
            <a:endParaRPr lang="pt-BR" sz="1200" dirty="0">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8397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2EF0677E-B467-457B-8552-FB8F4ABE5D5C}" type="slidenum">
              <a:rPr lang="pt-BR" sz="1200">
                <a:cs typeface="+mn-cs"/>
              </a:rPr>
              <a:pPr algn="r">
                <a:defRPr/>
              </a:pPr>
              <a:t>32</a:t>
            </a:fld>
            <a:endParaRPr lang="pt-BR" sz="1200" dirty="0">
              <a:cs typeface="+mn-c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8601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14A849D9-7778-4782-B476-FC970ED1AABA}" type="slidenum">
              <a:rPr lang="pt-BR" sz="1200">
                <a:cs typeface="+mn-cs"/>
              </a:rPr>
              <a:pPr algn="r">
                <a:defRPr/>
              </a:pPr>
              <a:t>33</a:t>
            </a:fld>
            <a:endParaRPr lang="pt-BR" sz="1200" dirty="0">
              <a:cs typeface="+mn-cs"/>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8806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301E4A46-9610-4E8A-8277-A166024BB7FD}" type="slidenum">
              <a:rPr lang="pt-BR" sz="1200">
                <a:cs typeface="+mn-cs"/>
              </a:rPr>
              <a:pPr algn="r">
                <a:defRPr/>
              </a:pPr>
              <a:t>34</a:t>
            </a:fld>
            <a:endParaRPr lang="pt-BR" sz="1200" dirty="0">
              <a:cs typeface="+mn-cs"/>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9011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C9EBEAC2-CBD8-4795-B117-608080A390BB}" type="slidenum">
              <a:rPr lang="pt-BR" sz="1200">
                <a:cs typeface="+mn-cs"/>
              </a:rPr>
              <a:pPr algn="r">
                <a:defRPr/>
              </a:pPr>
              <a:t>35</a:t>
            </a:fld>
            <a:endParaRPr lang="pt-BR" sz="1200" dirty="0">
              <a:cs typeface="+mn-cs"/>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9216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05D21354-5FE8-41EB-B775-7281BD8A16B1}" type="slidenum">
              <a:rPr lang="pt-BR" sz="1200">
                <a:cs typeface="+mn-cs"/>
              </a:rPr>
              <a:pPr algn="r">
                <a:defRPr/>
              </a:pPr>
              <a:t>36</a:t>
            </a:fld>
            <a:endParaRPr lang="pt-BR" sz="1200" dirty="0">
              <a:cs typeface="+mn-cs"/>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9421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95983BF2-0149-42FD-8E20-B02BAE90B23C}" type="slidenum">
              <a:rPr lang="pt-BR" sz="1200">
                <a:cs typeface="+mn-cs"/>
              </a:rPr>
              <a:pPr algn="r">
                <a:defRPr/>
              </a:pPr>
              <a:t>37</a:t>
            </a:fld>
            <a:endParaRPr lang="pt-BR" sz="1200" dirty="0">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9625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290C9553-6FAB-4F5F-8F6B-30D0BEFEB4F8}" type="slidenum">
              <a:rPr lang="pt-BR" sz="1200">
                <a:cs typeface="+mn-cs"/>
              </a:rPr>
              <a:pPr algn="r">
                <a:defRPr/>
              </a:pPr>
              <a:t>38</a:t>
            </a:fld>
            <a:endParaRPr lang="pt-BR" sz="1200" dirty="0">
              <a:cs typeface="+mn-cs"/>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9830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1F4199E9-B4F3-4519-8A8F-B77C1D48F6EB}" type="slidenum">
              <a:rPr lang="pt-BR" sz="1200">
                <a:cs typeface="+mn-cs"/>
              </a:rPr>
              <a:pPr algn="r">
                <a:defRPr/>
              </a:pPr>
              <a:t>39</a:t>
            </a:fld>
            <a:endParaRPr lang="pt-BR" sz="1200" dirty="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662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58C63A7C-E153-49AE-A4CB-FC8BC6A2CFCB}" type="slidenum">
              <a:rPr lang="pt-BR" sz="1200">
                <a:cs typeface="+mn-cs"/>
              </a:rPr>
              <a:pPr algn="r">
                <a:defRPr/>
              </a:pPr>
              <a:t>4</a:t>
            </a:fld>
            <a:endParaRPr lang="pt-BR" sz="1200" dirty="0">
              <a:cs typeface="+mn-cs"/>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0035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D5EE8227-2553-420B-BB21-E67DABE1FD3B}" type="slidenum">
              <a:rPr lang="pt-BR" sz="1200">
                <a:cs typeface="+mn-cs"/>
              </a:rPr>
              <a:pPr algn="r">
                <a:defRPr/>
              </a:pPr>
              <a:t>40</a:t>
            </a:fld>
            <a:endParaRPr lang="pt-BR" sz="1200" dirty="0">
              <a:cs typeface="+mn-cs"/>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0240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87C49765-D847-4A7B-BF88-547366E406F6}" type="slidenum">
              <a:rPr lang="pt-BR" sz="1200">
                <a:cs typeface="+mn-cs"/>
              </a:rPr>
              <a:pPr algn="r">
                <a:defRPr/>
              </a:pPr>
              <a:t>41</a:t>
            </a:fld>
            <a:endParaRPr lang="pt-BR" sz="1200" dirty="0">
              <a:cs typeface="+mn-cs"/>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0445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94B23F21-A89C-4488-AD11-B9E789C44AD5}" type="slidenum">
              <a:rPr lang="pt-BR" sz="1200">
                <a:cs typeface="+mn-cs"/>
              </a:rPr>
              <a:pPr algn="r">
                <a:defRPr/>
              </a:pPr>
              <a:t>42</a:t>
            </a:fld>
            <a:endParaRPr lang="pt-BR" sz="1200" dirty="0">
              <a:cs typeface="+mn-cs"/>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0649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DD05A462-F529-486B-8105-879DD39DB30B}" type="slidenum">
              <a:rPr lang="pt-BR" sz="1200">
                <a:cs typeface="+mn-cs"/>
              </a:rPr>
              <a:pPr algn="r">
                <a:defRPr/>
              </a:pPr>
              <a:t>43</a:t>
            </a:fld>
            <a:endParaRPr lang="pt-BR" sz="1200" dirty="0">
              <a:cs typeface="+mn-cs"/>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0854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2119953B-A4BC-4D2D-90EB-62C4237CC7BB}" type="slidenum">
              <a:rPr lang="pt-BR" sz="1200">
                <a:cs typeface="+mn-cs"/>
              </a:rPr>
              <a:pPr algn="r">
                <a:defRPr/>
              </a:pPr>
              <a:t>44</a:t>
            </a:fld>
            <a:endParaRPr lang="pt-BR" sz="1200" dirty="0">
              <a:cs typeface="+mn-cs"/>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1059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10F6E4DC-52EA-4065-B09B-E22EDC4BC9C9}" type="slidenum">
              <a:rPr lang="pt-BR" sz="1200">
                <a:cs typeface="+mn-cs"/>
              </a:rPr>
              <a:pPr algn="r">
                <a:defRPr/>
              </a:pPr>
              <a:t>45</a:t>
            </a:fld>
            <a:endParaRPr lang="pt-BR" sz="1200" dirty="0">
              <a:cs typeface="+mn-cs"/>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1264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9348C9BC-EED3-4C77-B842-A0BEB1F00D40}" type="slidenum">
              <a:rPr lang="pt-BR" sz="1200">
                <a:cs typeface="+mn-cs"/>
              </a:rPr>
              <a:pPr algn="r">
                <a:defRPr/>
              </a:pPr>
              <a:t>46</a:t>
            </a:fld>
            <a:endParaRPr lang="pt-BR" sz="1200" dirty="0">
              <a:cs typeface="+mn-cs"/>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1469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A916F5ED-44BA-4284-AA2B-2795E6324D48}" type="slidenum">
              <a:rPr lang="pt-BR" sz="1200">
                <a:cs typeface="+mn-cs"/>
              </a:rPr>
              <a:pPr algn="r">
                <a:defRPr/>
              </a:pPr>
              <a:t>47</a:t>
            </a:fld>
            <a:endParaRPr lang="pt-BR" sz="1200" dirty="0">
              <a:cs typeface="+mn-cs"/>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1673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68AFC020-3CF9-4FCC-8C36-07D63936BBE1}" type="slidenum">
              <a:rPr lang="pt-BR" sz="1200">
                <a:cs typeface="+mn-cs"/>
              </a:rPr>
              <a:pPr algn="r">
                <a:defRPr/>
              </a:pPr>
              <a:t>48</a:t>
            </a:fld>
            <a:endParaRPr lang="pt-BR" sz="1200" dirty="0">
              <a:cs typeface="+mn-cs"/>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1878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495B28C6-83F7-4826-99B4-37D2C2B93EE2}" type="slidenum">
              <a:rPr lang="pt-BR" sz="1200">
                <a:cs typeface="+mn-cs"/>
              </a:rPr>
              <a:pPr algn="r">
                <a:defRPr/>
              </a:pPr>
              <a:t>49</a:t>
            </a:fld>
            <a:endParaRPr lang="pt-BR" sz="1200" dirty="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67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9C3B8897-AA2E-4A00-BBC4-740906220D4B}" type="slidenum">
              <a:rPr lang="pt-BR" sz="1200">
                <a:cs typeface="+mn-cs"/>
              </a:rPr>
              <a:pPr algn="r">
                <a:defRPr/>
              </a:pPr>
              <a:t>5</a:t>
            </a:fld>
            <a:endParaRPr lang="pt-BR" sz="1200" dirty="0">
              <a:cs typeface="+mn-cs"/>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2083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5DEBF0A4-F28E-4F78-A941-21D501142745}" type="slidenum">
              <a:rPr lang="pt-BR" sz="1200">
                <a:cs typeface="+mn-cs"/>
              </a:rPr>
              <a:pPr algn="r">
                <a:defRPr/>
              </a:pPr>
              <a:t>50</a:t>
            </a:fld>
            <a:endParaRPr lang="pt-BR" sz="1200" dirty="0">
              <a:cs typeface="+mn-cs"/>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2288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694DD533-05E3-4E4B-8B62-90ACC90B4DE4}" type="slidenum">
              <a:rPr lang="pt-BR" sz="1200">
                <a:cs typeface="+mn-cs"/>
              </a:rPr>
              <a:pPr algn="r">
                <a:defRPr/>
              </a:pPr>
              <a:t>51</a:t>
            </a:fld>
            <a:endParaRPr lang="pt-BR" sz="1200" dirty="0">
              <a:cs typeface="+mn-cs"/>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2493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15A7462E-C838-4D83-8E72-AF8FF4CD8162}" type="slidenum">
              <a:rPr lang="pt-BR" sz="1200">
                <a:cs typeface="+mn-cs"/>
              </a:rPr>
              <a:pPr algn="r">
                <a:defRPr/>
              </a:pPr>
              <a:t>52</a:t>
            </a:fld>
            <a:endParaRPr lang="pt-BR" sz="1200" dirty="0">
              <a:cs typeface="+mn-cs"/>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2697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1A483A01-AF9A-4E39-9B7B-93E6B20E4BF4}" type="slidenum">
              <a:rPr lang="pt-BR" sz="1200">
                <a:cs typeface="+mn-cs"/>
              </a:rPr>
              <a:pPr algn="r">
                <a:defRPr/>
              </a:pPr>
              <a:t>53</a:t>
            </a:fld>
            <a:endParaRPr lang="pt-BR" sz="1200" dirty="0">
              <a:cs typeface="+mn-cs"/>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2902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9CA27B04-5997-4E32-A78F-35E566274965}" type="slidenum">
              <a:rPr lang="pt-BR" sz="1200">
                <a:cs typeface="+mn-cs"/>
              </a:rPr>
              <a:pPr algn="r">
                <a:defRPr/>
              </a:pPr>
              <a:t>54</a:t>
            </a:fld>
            <a:endParaRPr lang="pt-BR" sz="1200" dirty="0">
              <a:cs typeface="+mn-cs"/>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31074"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CDE75400-2928-43F8-A1CC-745E8ED4777D}" type="slidenum">
              <a:rPr lang="pt-BR" sz="1200">
                <a:cs typeface="+mn-cs"/>
              </a:rPr>
              <a:pPr algn="r">
                <a:defRPr/>
              </a:pPr>
              <a:t>55</a:t>
            </a:fld>
            <a:endParaRPr lang="pt-BR" sz="1200" dirty="0">
              <a:cs typeface="+mn-cs"/>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3312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E9A59815-131F-442B-9E8F-1F83CF9E737D}" type="slidenum">
              <a:rPr lang="pt-BR" sz="1200">
                <a:cs typeface="+mn-cs"/>
              </a:rPr>
              <a:pPr algn="r">
                <a:defRPr/>
              </a:pPr>
              <a:t>56</a:t>
            </a:fld>
            <a:endParaRPr lang="pt-BR" sz="1200" dirty="0">
              <a:cs typeface="+mn-cs"/>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3517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9E19FF42-A635-42D3-9796-8BD0C874A616}" type="slidenum">
              <a:rPr lang="pt-BR" sz="1200">
                <a:cs typeface="+mn-cs"/>
              </a:rPr>
              <a:pPr algn="r">
                <a:defRPr/>
              </a:pPr>
              <a:t>57</a:t>
            </a:fld>
            <a:endParaRPr lang="pt-BR" sz="1200" dirty="0">
              <a:cs typeface="+mn-cs"/>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3721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1D5D2FA3-854A-4CB7-AA29-787C0BDD7B06}" type="slidenum">
              <a:rPr lang="pt-BR" sz="1200">
                <a:cs typeface="+mn-cs"/>
              </a:rPr>
              <a:pPr algn="r">
                <a:defRPr/>
              </a:pPr>
              <a:t>58</a:t>
            </a:fld>
            <a:endParaRPr lang="pt-BR" sz="1200" dirty="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722"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934605CC-29CE-43A8-853F-911EE83A2699}" type="slidenum">
              <a:rPr lang="pt-BR" sz="1200">
                <a:cs typeface="+mn-cs"/>
              </a:rPr>
              <a:pPr algn="r">
                <a:defRPr/>
              </a:pPr>
              <a:t>6</a:t>
            </a:fld>
            <a:endParaRPr lang="pt-BR" sz="1200" dirty="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770"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C3940661-E6BE-454B-8F9E-033754BE9360}" type="slidenum">
              <a:rPr lang="pt-BR" sz="1200">
                <a:cs typeface="+mn-cs"/>
              </a:rPr>
              <a:pPr algn="r">
                <a:defRPr/>
              </a:pPr>
              <a:t>7</a:t>
            </a:fld>
            <a:endParaRPr lang="pt-BR" sz="1200" dirty="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4818"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ECA7B311-6B93-492F-AAE4-80637E8FF474}" type="slidenum">
              <a:rPr lang="pt-BR" sz="1200">
                <a:cs typeface="+mn-cs"/>
              </a:rPr>
              <a:pPr algn="r">
                <a:defRPr/>
              </a:pPr>
              <a:t>8</a:t>
            </a:fld>
            <a:endParaRPr lang="pt-BR" sz="1200" dirty="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6866"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102404" name="Espaço Reservado para Número de Slide 3"/>
          <p:cNvSpPr txBox="1">
            <a:spLocks noGrp="1"/>
          </p:cNvSpPr>
          <p:nvPr/>
        </p:nvSpPr>
        <p:spPr>
          <a:xfrm>
            <a:off x="3884613" y="8685213"/>
            <a:ext cx="2971800" cy="457200"/>
          </a:xfrm>
          <a:prstGeom prst="rect">
            <a:avLst/>
          </a:prstGeom>
          <a:noFill/>
        </p:spPr>
        <p:txBody>
          <a:bodyPr anchor="b"/>
          <a:lstStyle/>
          <a:p>
            <a:pPr algn="r">
              <a:defRPr/>
            </a:pPr>
            <a:fld id="{ABCA7231-841E-4D2B-92EF-ED182DC38BEE}" type="slidenum">
              <a:rPr lang="pt-BR" sz="1200">
                <a:cs typeface="+mn-cs"/>
              </a:rPr>
              <a:pPr algn="r">
                <a:defRPr/>
              </a:pPr>
              <a:t>9</a:t>
            </a:fld>
            <a:endParaRPr lang="pt-BR" sz="1200" dirty="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1.tjrs.jus.br/site/"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1.tjrs.jus.br/site/"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1.tjrs.jus.br/sit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1.tjrs.jus.br/site/"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1.tjrs.jus.br/site/"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www1.tjrs.jus.br/site/"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B34F0BC-92BF-45DA-A1D7-ECA8C8A09AA5}" type="datetimeFigureOut">
              <a:rPr lang="en-US"/>
              <a:pPr>
                <a:defRPr/>
              </a:pPr>
              <a:t>11/19/2013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B70617-7F0B-4E39-9108-24D91E7F7D87}" type="slidenum">
              <a:rPr lang="en-US"/>
              <a:pPr>
                <a:defRPr/>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9C4C2B5-AEE3-4E49-B5BE-63101421F745}" type="datetimeFigureOut">
              <a:rPr lang="en-US"/>
              <a:pPr>
                <a:defRPr/>
              </a:pPr>
              <a:t>11/19/2013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805B54-ED6C-4DD6-8241-11066C6E535E}" type="slidenum">
              <a:rPr lang="en-US"/>
              <a:pPr>
                <a:defRPr/>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EDB5AF-6E9C-40FC-887E-828E503AF5EE}" type="datetimeFigureOut">
              <a:rPr lang="en-US"/>
              <a:pPr>
                <a:defRPr/>
              </a:pPr>
              <a:t>11/19/2013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17E0C2-7C0D-4216-941F-FBB63109B381}" type="slidenum">
              <a:rPr lang="en-US"/>
              <a:pPr>
                <a:defRPr/>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24FB903-B50C-41C5-B133-C7DAE6988A5F}" type="datetimeFigureOut">
              <a:rPr lang="en-US"/>
              <a:pPr>
                <a:defRPr/>
              </a:pPr>
              <a:t>11/19/2013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BB8EA9-8388-4C48-AB70-3058F80F1C39}" type="slidenum">
              <a:rPr lang="en-US"/>
              <a:pPr>
                <a:defRPr/>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B1981D3-C422-4053-AA9A-A842152F4080}" type="datetimeFigureOut">
              <a:rPr lang="en-US"/>
              <a:pPr>
                <a:defRPr/>
              </a:pPr>
              <a:t>11/19/2013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1EA9DD-9EB1-4ED2-B0EE-A63F0574DFAA}" type="slidenum">
              <a:rPr lang="en-US"/>
              <a:pPr>
                <a:defRPr/>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Rectangle 6"/>
          <p:cNvSpPr/>
          <p:nvPr userDrawn="1"/>
        </p:nvSpPr>
        <p:spPr>
          <a:xfrm>
            <a:off x="0" y="6153150"/>
            <a:ext cx="7019925" cy="547688"/>
          </a:xfrm>
          <a:prstGeom prst="rect">
            <a:avLst/>
          </a:prstGeom>
          <a:solidFill>
            <a:srgbClr val="FCD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4" name="Rectangle 7"/>
          <p:cNvSpPr/>
          <p:nvPr userDrawn="1"/>
        </p:nvSpPr>
        <p:spPr>
          <a:xfrm>
            <a:off x="0" y="6305550"/>
            <a:ext cx="7235825" cy="547688"/>
          </a:xfrm>
          <a:prstGeom prst="rect">
            <a:avLst/>
          </a:prstGeom>
          <a:solidFill>
            <a:srgbClr val="E6091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Rectangle 8"/>
          <p:cNvSpPr/>
          <p:nvPr userDrawn="1"/>
        </p:nvSpPr>
        <p:spPr>
          <a:xfrm>
            <a:off x="0" y="6457950"/>
            <a:ext cx="7451725" cy="400050"/>
          </a:xfrm>
          <a:prstGeom prst="rect">
            <a:avLst/>
          </a:prstGeom>
          <a:solidFill>
            <a:srgbClr val="0246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Oval 9"/>
          <p:cNvSpPr/>
          <p:nvPr userDrawn="1"/>
        </p:nvSpPr>
        <p:spPr>
          <a:xfrm>
            <a:off x="6875463" y="5589588"/>
            <a:ext cx="1368425" cy="12684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pic>
        <p:nvPicPr>
          <p:cNvPr id="7" name="Picture 6" descr="Ir para a página inicial">
            <a:hlinkClick r:id="rId2" tooltip="Ir para a página inicial"/>
          </p:cNvPr>
          <p:cNvPicPr>
            <a:picLocks noChangeAspect="1" noChangeArrowheads="1"/>
          </p:cNvPicPr>
          <p:nvPr userDrawn="1"/>
        </p:nvPicPr>
        <p:blipFill>
          <a:blip r:embed="rId3"/>
          <a:srcRect/>
          <a:stretch>
            <a:fillRect/>
          </a:stretch>
        </p:blipFill>
        <p:spPr bwMode="auto">
          <a:xfrm>
            <a:off x="7119938" y="6165850"/>
            <a:ext cx="2024062" cy="620713"/>
          </a:xfrm>
          <a:prstGeom prst="rect">
            <a:avLst/>
          </a:prstGeom>
          <a:noFill/>
          <a:ln w="9525">
            <a:noFill/>
            <a:miter lim="800000"/>
            <a:headEnd/>
            <a:tailEnd/>
          </a:ln>
        </p:spPr>
      </p:pic>
      <p:sp>
        <p:nvSpPr>
          <p:cNvPr id="2" name="Title 1"/>
          <p:cNvSpPr>
            <a:spLocks noGrp="1"/>
          </p:cNvSpPr>
          <p:nvPr>
            <p:ph type="title"/>
          </p:nvPr>
        </p:nvSpPr>
        <p:spPr>
          <a:xfrm>
            <a:off x="457200" y="130622"/>
            <a:ext cx="8229600" cy="706090"/>
          </a:xfrm>
          <a:prstGeom prst="rect">
            <a:avLst/>
          </a:prstGeom>
        </p:spPr>
        <p:txBody>
          <a:bodyPr>
            <a:normAutofit/>
          </a:bodyPr>
          <a:lstStyle>
            <a:lvl1pPr algn="l">
              <a:defRPr sz="2400" b="1">
                <a:solidFill>
                  <a:srgbClr val="024621"/>
                </a:solidFill>
              </a:defRPr>
            </a:lvl1pPr>
          </a:lstStyle>
          <a:p>
            <a:r>
              <a:rPr lang="en-US" dirty="0"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C470D81E-2402-48EB-92F0-7A7FCDF1F17E}" type="datetimeFigureOut">
              <a:rPr lang="en-US"/>
              <a:pPr>
                <a:defRPr/>
              </a:pPr>
              <a:t>11/19/2013</a:t>
            </a:fld>
            <a:endParaRPr lang="en-US" dirty="0"/>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BF87DE55-178A-43A6-9E9F-CA6587A3B161}" type="slidenum">
              <a:rPr lang="en-US"/>
              <a:pPr>
                <a:defRPr/>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Rectangle 6"/>
          <p:cNvSpPr/>
          <p:nvPr userDrawn="1"/>
        </p:nvSpPr>
        <p:spPr>
          <a:xfrm>
            <a:off x="0" y="6153150"/>
            <a:ext cx="7019925" cy="547688"/>
          </a:xfrm>
          <a:prstGeom prst="rect">
            <a:avLst/>
          </a:prstGeom>
          <a:solidFill>
            <a:srgbClr val="FCD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4" name="Rectangle 7"/>
          <p:cNvSpPr/>
          <p:nvPr userDrawn="1"/>
        </p:nvSpPr>
        <p:spPr>
          <a:xfrm>
            <a:off x="0" y="6305550"/>
            <a:ext cx="7235825" cy="547688"/>
          </a:xfrm>
          <a:prstGeom prst="rect">
            <a:avLst/>
          </a:prstGeom>
          <a:solidFill>
            <a:srgbClr val="E6091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Rectangle 8"/>
          <p:cNvSpPr/>
          <p:nvPr userDrawn="1"/>
        </p:nvSpPr>
        <p:spPr>
          <a:xfrm>
            <a:off x="0" y="6457950"/>
            <a:ext cx="7451725" cy="400050"/>
          </a:xfrm>
          <a:prstGeom prst="rect">
            <a:avLst/>
          </a:prstGeom>
          <a:solidFill>
            <a:srgbClr val="0246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Oval 9"/>
          <p:cNvSpPr/>
          <p:nvPr userDrawn="1"/>
        </p:nvSpPr>
        <p:spPr>
          <a:xfrm>
            <a:off x="6875463" y="5589588"/>
            <a:ext cx="1368425" cy="12684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pic>
        <p:nvPicPr>
          <p:cNvPr id="7" name="Picture 6" descr="Ir para a página inicial">
            <a:hlinkClick r:id="rId2" tooltip="Ir para a página inicial"/>
          </p:cNvPr>
          <p:cNvPicPr>
            <a:picLocks noChangeAspect="1" noChangeArrowheads="1"/>
          </p:cNvPicPr>
          <p:nvPr userDrawn="1"/>
        </p:nvPicPr>
        <p:blipFill>
          <a:blip r:embed="rId3"/>
          <a:srcRect/>
          <a:stretch>
            <a:fillRect/>
          </a:stretch>
        </p:blipFill>
        <p:spPr bwMode="auto">
          <a:xfrm>
            <a:off x="7119938" y="6165850"/>
            <a:ext cx="2024062" cy="620713"/>
          </a:xfrm>
          <a:prstGeom prst="rect">
            <a:avLst/>
          </a:prstGeom>
          <a:noFill/>
          <a:ln w="9525">
            <a:noFill/>
            <a:miter lim="800000"/>
            <a:headEnd/>
            <a:tailEnd/>
          </a:ln>
        </p:spPr>
      </p:pic>
      <p:sp>
        <p:nvSpPr>
          <p:cNvPr id="2" name="Title 1"/>
          <p:cNvSpPr>
            <a:spLocks noGrp="1"/>
          </p:cNvSpPr>
          <p:nvPr>
            <p:ph type="title"/>
          </p:nvPr>
        </p:nvSpPr>
        <p:spPr>
          <a:xfrm>
            <a:off x="457200" y="130622"/>
            <a:ext cx="8229600" cy="706090"/>
          </a:xfrm>
          <a:prstGeom prst="rect">
            <a:avLst/>
          </a:prstGeom>
        </p:spPr>
        <p:txBody>
          <a:bodyPr>
            <a:normAutofit/>
          </a:bodyPr>
          <a:lstStyle>
            <a:lvl1pPr algn="l">
              <a:defRPr sz="2400" b="1">
                <a:solidFill>
                  <a:srgbClr val="024621"/>
                </a:solidFill>
              </a:defRPr>
            </a:lvl1pPr>
          </a:lstStyle>
          <a:p>
            <a:r>
              <a:rPr lang="en-US" dirty="0"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6785D45A-B442-40ED-B2BB-5A99CAD82642}" type="datetimeFigureOut">
              <a:rPr lang="en-US"/>
              <a:pPr>
                <a:defRPr/>
              </a:pPr>
              <a:t>11/19/2013</a:t>
            </a:fld>
            <a:endParaRPr lang="en-US" dirty="0"/>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DF774C9D-57E9-44C0-87FB-45145CE84E74}" type="slidenum">
              <a:rPr lang="en-US"/>
              <a:pPr>
                <a:defRPr/>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6"/>
          <p:cNvSpPr/>
          <p:nvPr userDrawn="1"/>
        </p:nvSpPr>
        <p:spPr>
          <a:xfrm>
            <a:off x="0" y="6153150"/>
            <a:ext cx="7019925" cy="547688"/>
          </a:xfrm>
          <a:prstGeom prst="rect">
            <a:avLst/>
          </a:prstGeom>
          <a:solidFill>
            <a:srgbClr val="FCD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Rectangle 7"/>
          <p:cNvSpPr/>
          <p:nvPr userDrawn="1"/>
        </p:nvSpPr>
        <p:spPr>
          <a:xfrm>
            <a:off x="0" y="6305550"/>
            <a:ext cx="7235825" cy="547688"/>
          </a:xfrm>
          <a:prstGeom prst="rect">
            <a:avLst/>
          </a:prstGeom>
          <a:solidFill>
            <a:srgbClr val="E6091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ectangle 8"/>
          <p:cNvSpPr/>
          <p:nvPr userDrawn="1"/>
        </p:nvSpPr>
        <p:spPr>
          <a:xfrm>
            <a:off x="0" y="6457950"/>
            <a:ext cx="7451725" cy="400050"/>
          </a:xfrm>
          <a:prstGeom prst="rect">
            <a:avLst/>
          </a:prstGeom>
          <a:solidFill>
            <a:srgbClr val="0246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7" name="Oval 9"/>
          <p:cNvSpPr/>
          <p:nvPr userDrawn="1"/>
        </p:nvSpPr>
        <p:spPr>
          <a:xfrm>
            <a:off x="6875463" y="5589588"/>
            <a:ext cx="1368425" cy="12684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cxnSp>
        <p:nvCxnSpPr>
          <p:cNvPr id="8" name="Straight Connector 11"/>
          <p:cNvCxnSpPr/>
          <p:nvPr userDrawn="1"/>
        </p:nvCxnSpPr>
        <p:spPr>
          <a:xfrm>
            <a:off x="468313" y="908050"/>
            <a:ext cx="8207375" cy="0"/>
          </a:xfrm>
          <a:prstGeom prst="line">
            <a:avLst/>
          </a:prstGeom>
          <a:ln w="63500" cmpd="thickThin">
            <a:solidFill>
              <a:srgbClr val="008000"/>
            </a:solidFill>
          </a:ln>
        </p:spPr>
        <p:style>
          <a:lnRef idx="1">
            <a:schemeClr val="accent1"/>
          </a:lnRef>
          <a:fillRef idx="0">
            <a:schemeClr val="accent1"/>
          </a:fillRef>
          <a:effectRef idx="0">
            <a:schemeClr val="accent1"/>
          </a:effectRef>
          <a:fontRef idx="minor">
            <a:schemeClr val="tx1"/>
          </a:fontRef>
        </p:style>
      </p:cxnSp>
      <p:pic>
        <p:nvPicPr>
          <p:cNvPr id="9" name="Picture 6" descr="Ir para a página inicial">
            <a:hlinkClick r:id="rId2" tooltip="Ir para a página inicial"/>
          </p:cNvPr>
          <p:cNvPicPr>
            <a:picLocks noChangeAspect="1" noChangeArrowheads="1"/>
          </p:cNvPicPr>
          <p:nvPr userDrawn="1"/>
        </p:nvPicPr>
        <p:blipFill>
          <a:blip r:embed="rId3"/>
          <a:srcRect/>
          <a:stretch>
            <a:fillRect/>
          </a:stretch>
        </p:blipFill>
        <p:spPr bwMode="auto">
          <a:xfrm>
            <a:off x="7119938" y="6165850"/>
            <a:ext cx="2024062" cy="620713"/>
          </a:xfrm>
          <a:prstGeom prst="rect">
            <a:avLst/>
          </a:prstGeom>
          <a:noFill/>
          <a:ln w="9525">
            <a:noFill/>
            <a:miter lim="800000"/>
            <a:headEnd/>
            <a:tailEnd/>
          </a:ln>
        </p:spPr>
      </p:pic>
      <p:sp>
        <p:nvSpPr>
          <p:cNvPr id="2" name="Title 1"/>
          <p:cNvSpPr>
            <a:spLocks noGrp="1"/>
          </p:cNvSpPr>
          <p:nvPr>
            <p:ph type="title"/>
          </p:nvPr>
        </p:nvSpPr>
        <p:spPr>
          <a:xfrm>
            <a:off x="467544" y="116632"/>
            <a:ext cx="8229600" cy="706090"/>
          </a:xfrm>
        </p:spPr>
        <p:txBody>
          <a:bodyPr>
            <a:normAutofit/>
          </a:bodyPr>
          <a:lstStyle>
            <a:lvl1pPr algn="l">
              <a:defRPr sz="2400" b="1">
                <a:solidFill>
                  <a:srgbClr val="008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980728"/>
            <a:ext cx="8229600" cy="4857403"/>
          </a:xfrm>
        </p:spPr>
        <p:txBody>
          <a:bodyPr/>
          <a:lstStyle>
            <a:lvl1pPr>
              <a:defRPr>
                <a:solidFill>
                  <a:srgbClr val="008000"/>
                </a:solidFill>
              </a:defRPr>
            </a:lvl1pPr>
            <a:lvl2pPr>
              <a:defRPr>
                <a:solidFill>
                  <a:srgbClr val="008000"/>
                </a:solidFill>
              </a:defRPr>
            </a:lvl2pPr>
            <a:lvl3pPr>
              <a:defRPr>
                <a:solidFill>
                  <a:srgbClr val="008000"/>
                </a:solidFill>
              </a:defRPr>
            </a:lvl3pPr>
            <a:lvl4pPr>
              <a:defRPr>
                <a:solidFill>
                  <a:srgbClr val="008000"/>
                </a:solidFill>
              </a:defRPr>
            </a:lvl4pPr>
            <a:lvl5pPr>
              <a:defRPr>
                <a:solidFill>
                  <a:srgbClr val="0080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3"/>
          <p:cNvSpPr>
            <a:spLocks noGrp="1"/>
          </p:cNvSpPr>
          <p:nvPr>
            <p:ph type="dt" sz="half" idx="10"/>
          </p:nvPr>
        </p:nvSpPr>
        <p:spPr/>
        <p:txBody>
          <a:bodyPr/>
          <a:lstStyle>
            <a:lvl1pPr>
              <a:defRPr/>
            </a:lvl1pPr>
          </a:lstStyle>
          <a:p>
            <a:pPr>
              <a:defRPr/>
            </a:pPr>
            <a:fld id="{1F8DE7BE-4FC8-44A1-BDBF-0A85F901DC60}" type="datetimeFigureOut">
              <a:rPr lang="en-US"/>
              <a:pPr>
                <a:defRPr/>
              </a:pPr>
              <a:t>11/19/2013</a:t>
            </a:fld>
            <a:endParaRPr lang="en-US" dirty="0"/>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4EFC4EE9-6651-4F52-84C1-70E4B6E44209}" type="slidenum">
              <a:rPr lang="en-US"/>
              <a:pPr>
                <a:defRPr/>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6"/>
          <p:cNvSpPr/>
          <p:nvPr userDrawn="1"/>
        </p:nvSpPr>
        <p:spPr>
          <a:xfrm>
            <a:off x="0" y="6153150"/>
            <a:ext cx="7019925" cy="547688"/>
          </a:xfrm>
          <a:prstGeom prst="rect">
            <a:avLst/>
          </a:prstGeom>
          <a:solidFill>
            <a:srgbClr val="FCD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Rectangle 7"/>
          <p:cNvSpPr/>
          <p:nvPr userDrawn="1"/>
        </p:nvSpPr>
        <p:spPr>
          <a:xfrm>
            <a:off x="0" y="6305550"/>
            <a:ext cx="7235825" cy="547688"/>
          </a:xfrm>
          <a:prstGeom prst="rect">
            <a:avLst/>
          </a:prstGeom>
          <a:solidFill>
            <a:srgbClr val="E6091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ectangle 8"/>
          <p:cNvSpPr/>
          <p:nvPr userDrawn="1"/>
        </p:nvSpPr>
        <p:spPr>
          <a:xfrm>
            <a:off x="0" y="6457950"/>
            <a:ext cx="7451725" cy="400050"/>
          </a:xfrm>
          <a:prstGeom prst="rect">
            <a:avLst/>
          </a:prstGeom>
          <a:solidFill>
            <a:srgbClr val="0246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7" name="Oval 9"/>
          <p:cNvSpPr/>
          <p:nvPr userDrawn="1"/>
        </p:nvSpPr>
        <p:spPr>
          <a:xfrm>
            <a:off x="6875463" y="5589588"/>
            <a:ext cx="1368425" cy="12684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cxnSp>
        <p:nvCxnSpPr>
          <p:cNvPr id="8" name="Straight Connector 11"/>
          <p:cNvCxnSpPr/>
          <p:nvPr userDrawn="1"/>
        </p:nvCxnSpPr>
        <p:spPr>
          <a:xfrm>
            <a:off x="468313" y="476250"/>
            <a:ext cx="8207375" cy="0"/>
          </a:xfrm>
          <a:prstGeom prst="line">
            <a:avLst/>
          </a:prstGeom>
          <a:ln w="63500" cmpd="thickThin">
            <a:solidFill>
              <a:srgbClr val="008000"/>
            </a:solidFill>
          </a:ln>
        </p:spPr>
        <p:style>
          <a:lnRef idx="1">
            <a:schemeClr val="accent1"/>
          </a:lnRef>
          <a:fillRef idx="0">
            <a:schemeClr val="accent1"/>
          </a:fillRef>
          <a:effectRef idx="0">
            <a:schemeClr val="accent1"/>
          </a:effectRef>
          <a:fontRef idx="minor">
            <a:schemeClr val="tx1"/>
          </a:fontRef>
        </p:style>
      </p:cxnSp>
      <p:pic>
        <p:nvPicPr>
          <p:cNvPr id="9" name="Picture 6" descr="Ir para a página inicial">
            <a:hlinkClick r:id="rId2" tooltip="Ir para a página inicial"/>
          </p:cNvPr>
          <p:cNvPicPr>
            <a:picLocks noChangeAspect="1" noChangeArrowheads="1"/>
          </p:cNvPicPr>
          <p:nvPr userDrawn="1"/>
        </p:nvPicPr>
        <p:blipFill>
          <a:blip r:embed="rId3"/>
          <a:srcRect/>
          <a:stretch>
            <a:fillRect/>
          </a:stretch>
        </p:blipFill>
        <p:spPr bwMode="auto">
          <a:xfrm>
            <a:off x="7119938" y="6165850"/>
            <a:ext cx="2024062" cy="620713"/>
          </a:xfrm>
          <a:prstGeom prst="rect">
            <a:avLst/>
          </a:prstGeom>
          <a:noFill/>
          <a:ln w="9525">
            <a:noFill/>
            <a:miter lim="800000"/>
            <a:headEnd/>
            <a:tailEnd/>
          </a:ln>
        </p:spPr>
      </p:pic>
      <p:sp>
        <p:nvSpPr>
          <p:cNvPr id="2" name="Title 1"/>
          <p:cNvSpPr>
            <a:spLocks noGrp="1"/>
          </p:cNvSpPr>
          <p:nvPr>
            <p:ph type="title"/>
          </p:nvPr>
        </p:nvSpPr>
        <p:spPr>
          <a:xfrm>
            <a:off x="457200" y="130622"/>
            <a:ext cx="8229600" cy="346050"/>
          </a:xfrm>
        </p:spPr>
        <p:txBody>
          <a:bodyPr>
            <a:normAutofit/>
          </a:bodyPr>
          <a:lstStyle>
            <a:lvl1pPr algn="l">
              <a:defRPr sz="2400" b="1">
                <a:solidFill>
                  <a:srgbClr val="008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548680"/>
            <a:ext cx="8229600" cy="5328592"/>
          </a:xfrm>
        </p:spPr>
        <p:txBody>
          <a:bodyPr/>
          <a:lstStyle>
            <a:lvl1pPr>
              <a:defRPr>
                <a:solidFill>
                  <a:srgbClr val="008000"/>
                </a:solidFill>
              </a:defRPr>
            </a:lvl1pPr>
            <a:lvl2pPr>
              <a:defRPr>
                <a:solidFill>
                  <a:srgbClr val="008000"/>
                </a:solidFill>
              </a:defRPr>
            </a:lvl2pPr>
            <a:lvl3pPr>
              <a:defRPr>
                <a:solidFill>
                  <a:srgbClr val="008000"/>
                </a:solidFill>
              </a:defRPr>
            </a:lvl3pPr>
            <a:lvl4pPr>
              <a:defRPr>
                <a:solidFill>
                  <a:srgbClr val="008000"/>
                </a:solidFill>
              </a:defRPr>
            </a:lvl4pPr>
            <a:lvl5pPr>
              <a:defRPr>
                <a:solidFill>
                  <a:srgbClr val="0080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Rectangle 6"/>
          <p:cNvSpPr/>
          <p:nvPr userDrawn="1"/>
        </p:nvSpPr>
        <p:spPr>
          <a:xfrm>
            <a:off x="0" y="6153150"/>
            <a:ext cx="7019925" cy="547688"/>
          </a:xfrm>
          <a:prstGeom prst="rect">
            <a:avLst/>
          </a:prstGeom>
          <a:solidFill>
            <a:srgbClr val="FCD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3" name="Rectangle 7"/>
          <p:cNvSpPr/>
          <p:nvPr userDrawn="1"/>
        </p:nvSpPr>
        <p:spPr>
          <a:xfrm>
            <a:off x="0" y="6305550"/>
            <a:ext cx="7235825" cy="547688"/>
          </a:xfrm>
          <a:prstGeom prst="rect">
            <a:avLst/>
          </a:prstGeom>
          <a:solidFill>
            <a:srgbClr val="E6091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4" name="Rectangle 8"/>
          <p:cNvSpPr/>
          <p:nvPr userDrawn="1"/>
        </p:nvSpPr>
        <p:spPr>
          <a:xfrm>
            <a:off x="0" y="6457950"/>
            <a:ext cx="7451725" cy="400050"/>
          </a:xfrm>
          <a:prstGeom prst="rect">
            <a:avLst/>
          </a:prstGeom>
          <a:solidFill>
            <a:srgbClr val="0246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Oval 9"/>
          <p:cNvSpPr/>
          <p:nvPr userDrawn="1"/>
        </p:nvSpPr>
        <p:spPr>
          <a:xfrm>
            <a:off x="6875463" y="5589588"/>
            <a:ext cx="1368425" cy="12684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pic>
        <p:nvPicPr>
          <p:cNvPr id="6" name="Picture 6" descr="Ir para a página inicial">
            <a:hlinkClick r:id="rId2" tooltip="Ir para a página inicial"/>
          </p:cNvPr>
          <p:cNvPicPr>
            <a:picLocks noChangeAspect="1" noChangeArrowheads="1"/>
          </p:cNvPicPr>
          <p:nvPr userDrawn="1"/>
        </p:nvPicPr>
        <p:blipFill>
          <a:blip r:embed="rId3"/>
          <a:srcRect/>
          <a:stretch>
            <a:fillRect/>
          </a:stretch>
        </p:blipFill>
        <p:spPr bwMode="auto">
          <a:xfrm>
            <a:off x="7119938" y="6165850"/>
            <a:ext cx="2024062" cy="620713"/>
          </a:xfrm>
          <a:prstGeom prst="rect">
            <a:avLst/>
          </a:prstGeom>
          <a:noFill/>
          <a:ln w="9525">
            <a:noFill/>
            <a:miter lim="800000"/>
            <a:headEnd/>
            <a:tailEnd/>
          </a:ln>
        </p:spPr>
      </p:pic>
      <p:sp>
        <p:nvSpPr>
          <p:cNvPr id="7" name="CaixaDeTexto 6"/>
          <p:cNvSpPr txBox="1"/>
          <p:nvPr userDrawn="1"/>
        </p:nvSpPr>
        <p:spPr>
          <a:xfrm>
            <a:off x="1403350" y="115888"/>
            <a:ext cx="6337300" cy="584200"/>
          </a:xfrm>
          <a:prstGeom prst="rect">
            <a:avLst/>
          </a:prstGeom>
          <a:noFill/>
        </p:spPr>
        <p:txBody>
          <a:bodyPr>
            <a:spAutoFit/>
          </a:bodyPr>
          <a:lstStyle/>
          <a:p>
            <a:pPr algn="ctr">
              <a:defRPr/>
            </a:pPr>
            <a:r>
              <a:rPr lang="pt-BR" sz="3200" b="1" dirty="0">
                <a:solidFill>
                  <a:prstClr val="black">
                    <a:lumMod val="75000"/>
                    <a:lumOff val="25000"/>
                  </a:prstClr>
                </a:solidFill>
                <a:effectLst>
                  <a:outerShdw blurRad="38100" dist="38100" dir="2700000" algn="tl">
                    <a:srgbClr val="000000">
                      <a:alpha val="43137"/>
                    </a:srgbClr>
                  </a:outerShdw>
                </a:effectLst>
                <a:latin typeface="Calibri"/>
                <a:cs typeface="+mn-cs"/>
              </a:rPr>
              <a:t>Tribunal de Justiça do RS</a:t>
            </a:r>
            <a:endParaRPr lang="pt-BR" dirty="0">
              <a:solidFill>
                <a:prstClr val="black"/>
              </a:solidFill>
              <a:cs typeface="+mn-cs"/>
            </a:endParaRPr>
          </a:p>
        </p:txBody>
      </p:sp>
      <p:sp>
        <p:nvSpPr>
          <p:cNvPr id="8" name="Date Placeholder 3"/>
          <p:cNvSpPr>
            <a:spLocks noGrp="1"/>
          </p:cNvSpPr>
          <p:nvPr>
            <p:ph type="dt" sz="half" idx="10"/>
          </p:nvPr>
        </p:nvSpPr>
        <p:spPr/>
        <p:txBody>
          <a:bodyPr/>
          <a:lstStyle>
            <a:lvl1pPr>
              <a:defRPr/>
            </a:lvl1pPr>
          </a:lstStyle>
          <a:p>
            <a:pPr>
              <a:defRPr/>
            </a:pPr>
            <a:fld id="{BF17AE70-0C92-4E28-8953-0F6BC7B4D108}" type="datetimeFigureOut">
              <a:rPr lang="en-US"/>
              <a:pPr>
                <a:defRPr/>
              </a:pPr>
              <a:t>11/19/2013</a:t>
            </a:fld>
            <a:endParaRPr lang="en-US" dirty="0"/>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81053FC2-8768-450F-BD4E-6AC62F971A1A}" type="slidenum">
              <a:rPr lang="en-US"/>
              <a:pPr>
                <a:defRPr/>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ight Triangle 6"/>
          <p:cNvSpPr/>
          <p:nvPr userDrawn="1"/>
        </p:nvSpPr>
        <p:spPr>
          <a:xfrm rot="10800000">
            <a:off x="1476375" y="0"/>
            <a:ext cx="7704138" cy="1773238"/>
          </a:xfrm>
          <a:prstGeom prst="rtTriangle">
            <a:avLst/>
          </a:prstGeom>
          <a:solidFill>
            <a:srgbClr val="FCD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Right Triangle 7"/>
          <p:cNvSpPr/>
          <p:nvPr userDrawn="1"/>
        </p:nvSpPr>
        <p:spPr>
          <a:xfrm rot="10800000">
            <a:off x="2339975" y="-26988"/>
            <a:ext cx="6840538" cy="1484313"/>
          </a:xfrm>
          <a:prstGeom prst="rtTriangle">
            <a:avLst/>
          </a:prstGeom>
          <a:solidFill>
            <a:srgbClr val="E6091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ight Triangle 9"/>
          <p:cNvSpPr/>
          <p:nvPr userDrawn="1"/>
        </p:nvSpPr>
        <p:spPr>
          <a:xfrm rot="10800000">
            <a:off x="3203575" y="-26988"/>
            <a:ext cx="5976938" cy="1223963"/>
          </a:xfrm>
          <a:prstGeom prst="rtTriangle">
            <a:avLst/>
          </a:prstGeom>
          <a:solidFill>
            <a:srgbClr val="0246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pic>
        <p:nvPicPr>
          <p:cNvPr id="7" name="Picture 2"/>
          <p:cNvPicPr>
            <a:picLocks noChangeAspect="1" noChangeArrowheads="1"/>
          </p:cNvPicPr>
          <p:nvPr userDrawn="1"/>
        </p:nvPicPr>
        <p:blipFill>
          <a:blip r:embed="rId2"/>
          <a:srcRect l="19781" t="33266" r="71359" b="51614"/>
          <a:stretch>
            <a:fillRect/>
          </a:stretch>
        </p:blipFill>
        <p:spPr bwMode="auto">
          <a:xfrm>
            <a:off x="1020763" y="620713"/>
            <a:ext cx="1417637" cy="1512887"/>
          </a:xfrm>
          <a:prstGeom prst="rect">
            <a:avLst/>
          </a:prstGeom>
          <a:noFill/>
          <a:ln w="9525">
            <a:noFill/>
            <a:miter lim="800000"/>
            <a:headEnd/>
            <a:tailEnd/>
          </a:ln>
        </p:spPr>
      </p:pic>
      <p:pic>
        <p:nvPicPr>
          <p:cNvPr id="8" name="Picture 6" descr="Ir para a página inicial">
            <a:hlinkClick r:id="rId3" tooltip="Ir para a página inicial"/>
          </p:cNvPr>
          <p:cNvPicPr>
            <a:picLocks noChangeAspect="1" noChangeArrowheads="1"/>
          </p:cNvPicPr>
          <p:nvPr userDrawn="1"/>
        </p:nvPicPr>
        <p:blipFill>
          <a:blip r:embed="rId4"/>
          <a:srcRect l="28255"/>
          <a:stretch>
            <a:fillRect/>
          </a:stretch>
        </p:blipFill>
        <p:spPr bwMode="auto">
          <a:xfrm>
            <a:off x="2484438" y="981075"/>
            <a:ext cx="2376487" cy="10160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564904"/>
            <a:ext cx="7772400" cy="1500187"/>
          </a:xfrm>
        </p:spPr>
        <p:txBody>
          <a:bodyPr anchor="b"/>
          <a:lstStyle>
            <a:lvl1pPr marL="0" indent="0">
              <a:buNone/>
              <a:defRPr sz="2000" baseline="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a:p>
            <a:pPr lvl="1"/>
            <a:r>
              <a:rPr lang="en-US" smtClean="0"/>
              <a:t>Second level</a:t>
            </a:r>
          </a:p>
          <a:p>
            <a:pPr lvl="2"/>
            <a:r>
              <a:rPr lang="en-US" smtClean="0"/>
              <a:t>Third level</a:t>
            </a:r>
          </a:p>
        </p:txBody>
      </p:sp>
      <p:sp>
        <p:nvSpPr>
          <p:cNvPr id="9" name="Date Placeholder 3"/>
          <p:cNvSpPr>
            <a:spLocks noGrp="1"/>
          </p:cNvSpPr>
          <p:nvPr>
            <p:ph type="dt" sz="half" idx="10"/>
          </p:nvPr>
        </p:nvSpPr>
        <p:spPr/>
        <p:txBody>
          <a:bodyPr/>
          <a:lstStyle>
            <a:lvl1pPr>
              <a:defRPr/>
            </a:lvl1pPr>
          </a:lstStyle>
          <a:p>
            <a:pPr>
              <a:defRPr/>
            </a:pPr>
            <a:fld id="{A18AC2F1-9C68-4C25-9A9F-4BCD3A0D6624}" type="datetimeFigureOut">
              <a:rPr lang="en-US"/>
              <a:pPr>
                <a:defRPr/>
              </a:pPr>
              <a:t>11/19/2013</a:t>
            </a:fld>
            <a:endParaRPr lang="en-US" dirty="0"/>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E4F86732-7893-42B2-8CB1-8323C1B215EE}" type="slidenum">
              <a:rPr lang="en-US"/>
              <a:pPr>
                <a:defRPr/>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F0BC256-D7DA-4209-9ACC-083BD949DCED}" type="datetimeFigureOut">
              <a:rPr lang="en-US"/>
              <a:pPr>
                <a:defRPr/>
              </a:pPr>
              <a:t>11/19/2013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EABE952-1DBC-4FD2-ABEF-8DCD1CC16B2A}" type="slidenum">
              <a:rPr lang="en-US"/>
              <a:pPr>
                <a:defRPr/>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1C41A02-1A80-4565-84CD-0D868B435AEA}" type="datetimeFigureOut">
              <a:rPr lang="en-US"/>
              <a:pPr>
                <a:defRPr/>
              </a:pPr>
              <a:t>11/19/2013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521B140-4464-43A0-862D-2412A0681106}" type="slidenum">
              <a:rPr lang="en-US"/>
              <a:pPr>
                <a:defRPr/>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CA904AE-73AC-4515-A0BA-6BCFDDA199B6}" type="datetimeFigureOut">
              <a:rPr lang="en-US"/>
              <a:pPr>
                <a:defRPr/>
              </a:pPr>
              <a:t>11/19/2013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6F4DEB6-3080-4675-B57F-FF0F2EBCB8D7}" type="slidenum">
              <a:rPr lang="en-US"/>
              <a:pPr>
                <a:defRPr/>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93A1AD-A8A3-4AD5-81DF-E0872987AB32}" type="datetimeFigureOut">
              <a:rPr lang="en-US"/>
              <a:pPr>
                <a:defRPr/>
              </a:pPr>
              <a:t>11/19/2013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2BBBB3A-AD02-47FD-A560-867CB8ACA495}" type="slidenum">
              <a:rPr lang="en-US"/>
              <a:pPr>
                <a:defRPr/>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C9A47587-8F7F-44C6-86DF-799C61115E50}" type="datetimeFigureOut">
              <a:rPr lang="en-US"/>
              <a:pPr>
                <a:defRPr/>
              </a:pPr>
              <a:t>11/19/2013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EEB3EA2A-0EFD-4B02-8BE0-34C9D634B8E0}"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4118" r:id="rId1"/>
    <p:sldLayoutId id="2147484127" r:id="rId2"/>
    <p:sldLayoutId id="2147484128" r:id="rId3"/>
    <p:sldLayoutId id="2147484129" r:id="rId4"/>
    <p:sldLayoutId id="2147484130" r:id="rId5"/>
    <p:sldLayoutId id="2147484119" r:id="rId6"/>
    <p:sldLayoutId id="2147484120" r:id="rId7"/>
    <p:sldLayoutId id="2147484121" r:id="rId8"/>
    <p:sldLayoutId id="2147484122" r:id="rId9"/>
    <p:sldLayoutId id="2147484123" r:id="rId10"/>
    <p:sldLayoutId id="2147484124" r:id="rId11"/>
    <p:sldLayoutId id="2147484125" r:id="rId12"/>
    <p:sldLayoutId id="2147484126" r:id="rId13"/>
    <p:sldLayoutId id="2147484131" r:id="rId14"/>
    <p:sldLayoutId id="2147484132" r:id="rId1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aixaDeTexto 3"/>
          <p:cNvSpPr txBox="1">
            <a:spLocks noChangeArrowheads="1"/>
          </p:cNvSpPr>
          <p:nvPr/>
        </p:nvSpPr>
        <p:spPr bwMode="auto">
          <a:xfrm>
            <a:off x="611188" y="2924175"/>
            <a:ext cx="8208962" cy="3846513"/>
          </a:xfrm>
          <a:prstGeom prst="rect">
            <a:avLst/>
          </a:prstGeom>
          <a:noFill/>
          <a:ln w="9525">
            <a:noFill/>
            <a:miter lim="800000"/>
            <a:headEnd/>
            <a:tailEnd/>
          </a:ln>
        </p:spPr>
        <p:txBody>
          <a:bodyPr>
            <a:spAutoFit/>
          </a:bodyPr>
          <a:lstStyle/>
          <a:p>
            <a:pPr algn="ctr"/>
            <a:r>
              <a:rPr lang="pt-BR" sz="3200" b="1">
                <a:solidFill>
                  <a:srgbClr val="008000"/>
                </a:solidFill>
                <a:latin typeface="Calibri" pitchFamily="34" charset="0"/>
              </a:rPr>
              <a:t>REPERCUSSÃO GERAL E </a:t>
            </a:r>
          </a:p>
          <a:p>
            <a:pPr algn="ctr"/>
            <a:r>
              <a:rPr lang="pt-BR" sz="3200" b="1">
                <a:solidFill>
                  <a:srgbClr val="008000"/>
                </a:solidFill>
                <a:latin typeface="Calibri" pitchFamily="34" charset="0"/>
              </a:rPr>
              <a:t>RECURSOS REPETITIVOS</a:t>
            </a:r>
          </a:p>
          <a:p>
            <a:pPr algn="ctr"/>
            <a:endParaRPr lang="pt-BR" sz="3200" b="1">
              <a:solidFill>
                <a:srgbClr val="008000"/>
              </a:solidFill>
              <a:latin typeface="Calibri" pitchFamily="34" charset="0"/>
            </a:endParaRPr>
          </a:p>
          <a:p>
            <a:pPr algn="ctr"/>
            <a:r>
              <a:rPr lang="pt-BR" sz="2400" b="1">
                <a:solidFill>
                  <a:srgbClr val="008000"/>
                </a:solidFill>
                <a:latin typeface="Calibri" pitchFamily="34" charset="0"/>
              </a:rPr>
              <a:t>QUESTÕES E TÓPICOS</a:t>
            </a:r>
          </a:p>
          <a:p>
            <a:pPr algn="ctr"/>
            <a:endParaRPr lang="pt-BR" sz="2800" b="1">
              <a:solidFill>
                <a:srgbClr val="024621"/>
              </a:solidFill>
              <a:latin typeface="Calibri" pitchFamily="34" charset="0"/>
            </a:endParaRPr>
          </a:p>
          <a:p>
            <a:pPr algn="ctr"/>
            <a:endParaRPr lang="pt-BR" sz="2400" b="1">
              <a:solidFill>
                <a:srgbClr val="024621"/>
              </a:solidFill>
              <a:latin typeface="Calibri" pitchFamily="34" charset="0"/>
            </a:endParaRPr>
          </a:p>
          <a:p>
            <a:pPr algn="ctr"/>
            <a:endParaRPr lang="pt-BR" sz="2400" b="1">
              <a:solidFill>
                <a:srgbClr val="024621"/>
              </a:solidFill>
              <a:latin typeface="Calibri" pitchFamily="34" charset="0"/>
            </a:endParaRPr>
          </a:p>
          <a:p>
            <a:pPr algn="ctr"/>
            <a:endParaRPr lang="pt-BR" sz="2400" b="1">
              <a:solidFill>
                <a:srgbClr val="024621"/>
              </a:solidFill>
              <a:latin typeface="Calibri" pitchFamily="34" charset="0"/>
            </a:endParaRPr>
          </a:p>
          <a:p>
            <a:pPr algn="ctr"/>
            <a:endParaRPr lang="pt-BR" sz="2400" b="1">
              <a:solidFill>
                <a:srgbClr val="024621"/>
              </a:solidFill>
              <a:latin typeface="Calibri" pitchFamily="34" charset="0"/>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1. PERCALÇOS ATINENTES À SUSPENSÃO DE RECURSOS ...</a:t>
            </a:r>
            <a:endParaRPr lang="pt-BR" dirty="0"/>
          </a:p>
        </p:txBody>
      </p:sp>
      <p:sp>
        <p:nvSpPr>
          <p:cNvPr id="37890" name="Espaço Reservado para Conteúdo 5"/>
          <p:cNvSpPr>
            <a:spLocks noGrp="1"/>
          </p:cNvSpPr>
          <p:nvPr>
            <p:ph idx="1"/>
          </p:nvPr>
        </p:nvSpPr>
        <p:spPr>
          <a:xfrm>
            <a:off x="323850" y="765175"/>
            <a:ext cx="8229600" cy="4856163"/>
          </a:xfrm>
        </p:spPr>
        <p:txBody>
          <a:bodyPr/>
          <a:lstStyle/>
          <a:p>
            <a:pPr>
              <a:buFont typeface="Arial" charset="0"/>
              <a:buNone/>
            </a:pPr>
            <a:r>
              <a:rPr lang="pt-BR" sz="1600" b="1" smtClean="0"/>
              <a:t>1.5. Questão de Ordem ...</a:t>
            </a:r>
            <a:endParaRPr lang="pt-BR" sz="1600" smtClean="0"/>
          </a:p>
          <a:p>
            <a:pPr>
              <a:buFont typeface="Arial" charset="0"/>
              <a:buNone/>
            </a:pPr>
            <a:r>
              <a:rPr lang="pt-BR" sz="1600" smtClean="0"/>
              <a:t>De outra banda, o mecanismo pode ser utilizado para abreviar a solução de </a:t>
            </a:r>
            <a:r>
              <a:rPr lang="pt-BR" sz="1600" b="1" smtClean="0"/>
              <a:t>pontos que suscitam dúvida</a:t>
            </a:r>
            <a:r>
              <a:rPr lang="pt-BR" sz="1600" smtClean="0"/>
              <a:t> na correta aplicação do sistema ou alcance de sua interpretação.</a:t>
            </a:r>
          </a:p>
          <a:p>
            <a:pPr>
              <a:buFont typeface="Arial" charset="0"/>
              <a:buNone/>
            </a:pPr>
            <a:r>
              <a:rPr lang="pt-BR" sz="1600" smtClean="0"/>
              <a:t>São exemplos, na Suprema Corte, a QO-AI 664.567-2/RS, que cuidou de RE, em matéria criminal, e a exigência constitucional de repercussão geral, e a QO-AI 760.358/SE, que determinou a conversão do agravo de instrumento em agravo regimental quando de decisão que aplica entendimento do STF em processos múltiplos, fixando a competência do Tribunal de origem.</a:t>
            </a:r>
          </a:p>
          <a:p>
            <a:pPr>
              <a:buFont typeface="Arial" charset="0"/>
              <a:buNone/>
            </a:pPr>
            <a:r>
              <a:rPr lang="pt-BR" sz="1600" smtClean="0"/>
              <a:t>A Questão de Ordem presta até mesmo para abreviar </a:t>
            </a:r>
            <a:r>
              <a:rPr lang="pt-BR" sz="1600" b="1" smtClean="0"/>
              <a:t>parte do procedimento </a:t>
            </a:r>
            <a:r>
              <a:rPr lang="pt-BR" sz="1600" smtClean="0"/>
              <a:t>de um feito complexo, como exemplifica, ainda no STF, a Sexta QO na AP 470-MG, sobre indeferimento de testemunha não localizada nos endereços fornecidos.</a:t>
            </a:r>
          </a:p>
          <a:p>
            <a:pPr>
              <a:buFont typeface="Arial" charset="0"/>
              <a:buNone/>
            </a:pPr>
            <a:r>
              <a:rPr lang="pt-BR" sz="1600" smtClean="0"/>
              <a:t>Em suma, pode-se fomentar o uso do expediente como móvel alavancador do sistema, enquanto não haja alteração legislativa ou regimental.</a:t>
            </a:r>
          </a:p>
          <a:p>
            <a:pPr>
              <a:buFont typeface="Arial" charset="0"/>
              <a:buNone/>
            </a:pPr>
            <a:r>
              <a:rPr lang="pt-BR" sz="1600" smtClean="0"/>
              <a:t>Identificados pontos de estrangulamento, poder-se-ia buscar nessa via o socorro adequado.</a:t>
            </a:r>
          </a:p>
          <a:p>
            <a:pPr>
              <a:buFont typeface="Arial" charset="0"/>
              <a:buNone/>
            </a:pPr>
            <a:r>
              <a:rPr lang="pt-BR" sz="1600" smtClean="0"/>
              <a:t>Por esse prisma, a Corte Especial, ou os Tribunais de origem, poderiam listar itens que requerem apreciação para desafogo de processos, solução pontual, fixação de entendimento e definição de procedimentos, a bem de cumprir de forma mais célere e correta a repetitividade, ao mesmo tempo em que se evita o referido aumento indesejado de processos suspensos (formação de passivo).</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1. PERCALÇOS ATINENTES À SUSPENSÃO DE RECURSOS ...</a:t>
            </a:r>
            <a:endParaRPr lang="pt-BR" dirty="0"/>
          </a:p>
        </p:txBody>
      </p:sp>
      <p:sp>
        <p:nvSpPr>
          <p:cNvPr id="39938" name="Espaço Reservado para Conteúdo 5"/>
          <p:cNvSpPr>
            <a:spLocks noGrp="1"/>
          </p:cNvSpPr>
          <p:nvPr>
            <p:ph idx="1"/>
          </p:nvPr>
        </p:nvSpPr>
        <p:spPr>
          <a:xfrm>
            <a:off x="323850" y="765175"/>
            <a:ext cx="8229600" cy="4856163"/>
          </a:xfrm>
        </p:spPr>
        <p:txBody>
          <a:bodyPr/>
          <a:lstStyle/>
          <a:p>
            <a:pPr>
              <a:buFont typeface="Arial" charset="0"/>
              <a:buNone/>
            </a:pPr>
            <a:r>
              <a:rPr lang="pt-BR" sz="1800" b="1" smtClean="0"/>
              <a:t>1.6. Publicação</a:t>
            </a:r>
            <a:endParaRPr lang="pt-BR" sz="1800" smtClean="0"/>
          </a:p>
          <a:p>
            <a:pPr>
              <a:buFont typeface="Arial" charset="0"/>
              <a:buNone/>
            </a:pPr>
            <a:r>
              <a:rPr lang="pt-BR" sz="1800" smtClean="0"/>
              <a:t>Corolário do item 1.1 (celeridade do julgamento), a </a:t>
            </a:r>
            <a:r>
              <a:rPr lang="pt-BR" sz="1800" b="1" smtClean="0"/>
              <a:t>publicação</a:t>
            </a:r>
            <a:r>
              <a:rPr lang="pt-BR" sz="1800" smtClean="0"/>
              <a:t> do acórdão/paradigma deve ser priorizada, a fim de acelerar o tratamento adequado aos feitos paralisados.</a:t>
            </a:r>
          </a:p>
          <a:p>
            <a:pPr>
              <a:buFont typeface="Arial" charset="0"/>
              <a:buNone/>
            </a:pPr>
            <a:r>
              <a:rPr lang="pt-BR" sz="1800" smtClean="0"/>
              <a:t>Como exemplos de dificuldades vividas pelas Cortes de origem, listam-se o REsp 1117068, julgado em 26.10.2011, publicado em 08.06.2012, e o REsp 1117073, julgado em 26.10.2011, e publicado em 29.06.2012. O registro a ser feito é que eram arestos criminais.</a:t>
            </a:r>
          </a:p>
          <a:p>
            <a:pPr>
              <a:buFont typeface="Arial" charset="0"/>
              <a:buNone/>
            </a:pPr>
            <a:r>
              <a:rPr lang="pt-BR" sz="1800" smtClean="0"/>
              <a:t>Anota-se, por oportuno, que o tema tem relação com outro item proposto para discussão (4.5, propondo o </a:t>
            </a:r>
            <a:r>
              <a:rPr lang="pt-BR" sz="1800" b="1" smtClean="0"/>
              <a:t>trânsito em julgado</a:t>
            </a:r>
            <a:r>
              <a:rPr lang="pt-BR" sz="1800" smtClean="0"/>
              <a:t> da decisão para dar ensejo ao juízo de conformidade), o que mais releva a sugestão de priorizar a publicação.</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8313" y="115888"/>
            <a:ext cx="8229600" cy="706437"/>
          </a:xfrm>
        </p:spPr>
        <p:txBody>
          <a:bodyPr>
            <a:normAutofit fontScale="90000"/>
          </a:bodyPr>
          <a:lstStyle/>
          <a:p>
            <a:pPr>
              <a:defRPr/>
            </a:pPr>
            <a:r>
              <a:rPr lang="pt-BR" dirty="0" smtClean="0"/>
              <a:t>2. JUÍZO DE ADMISSIBILIDADE EM RECURSOS DEFEITUOSOS – MOMENTO</a:t>
            </a:r>
            <a:endParaRPr lang="pt-BR" dirty="0"/>
          </a:p>
        </p:txBody>
      </p:sp>
      <p:sp>
        <p:nvSpPr>
          <p:cNvPr id="41986" name="Espaço Reservado para Conteúdo 5"/>
          <p:cNvSpPr>
            <a:spLocks noGrp="1"/>
          </p:cNvSpPr>
          <p:nvPr>
            <p:ph idx="1"/>
          </p:nvPr>
        </p:nvSpPr>
        <p:spPr>
          <a:xfrm>
            <a:off x="457200" y="981075"/>
            <a:ext cx="8229600" cy="4857750"/>
          </a:xfrm>
        </p:spPr>
        <p:txBody>
          <a:bodyPr/>
          <a:lstStyle/>
          <a:p>
            <a:pPr>
              <a:buFont typeface="Arial" charset="0"/>
              <a:buNone/>
            </a:pPr>
            <a:r>
              <a:rPr lang="pt-BR" sz="1800" b="1" smtClean="0"/>
              <a:t>2.1. Requisitos Extrínsecos</a:t>
            </a:r>
            <a:endParaRPr lang="pt-BR" sz="1800" smtClean="0"/>
          </a:p>
          <a:p>
            <a:pPr>
              <a:buFont typeface="Arial" charset="0"/>
              <a:buNone/>
            </a:pPr>
            <a:r>
              <a:rPr lang="pt-BR" sz="1800" smtClean="0"/>
              <a:t>Embora o sistema de RR seja importante, há casos em que sua aplicação deve ceder passo, sob pena de ensejar situações iníquas.</a:t>
            </a:r>
          </a:p>
          <a:p>
            <a:pPr>
              <a:buFont typeface="Arial" charset="0"/>
              <a:buNone/>
            </a:pPr>
            <a:r>
              <a:rPr lang="pt-BR" sz="1800" smtClean="0"/>
              <a:t>Nesse conjunto se acham recursos que, embora sob noticiado vínculo com tese afetada, nada têm a ver com as partes ou com a matéria debatida, ou que não resistem a mínimo passar de olhos, como tempestividade e preparo, e cuja suspensão apenas protelaria uma inevitável decisão posterior de recusa, além de gerar falsa esperança para o recorrente.</a:t>
            </a:r>
          </a:p>
          <a:p>
            <a:pPr>
              <a:buFont typeface="Arial" charset="0"/>
              <a:buNone/>
            </a:pPr>
            <a:r>
              <a:rPr lang="pt-BR" sz="1800" smtClean="0"/>
              <a:t>Em tais casos não se realiza, tecnicamente, “juízo de admissibilidade”, pois não se entra minimamente no exame do caso concreto, nem mesmo para fins de RR.</a:t>
            </a:r>
          </a:p>
          <a:p>
            <a:pPr>
              <a:buFont typeface="Arial" charset="0"/>
              <a:buNone/>
            </a:pPr>
            <a:r>
              <a:rPr lang="pt-BR" sz="1800" smtClean="0"/>
              <a:t>Essa apreciação é, em essência, </a:t>
            </a:r>
            <a:r>
              <a:rPr lang="pt-BR" sz="1800" b="1" smtClean="0"/>
              <a:t>prévia</a:t>
            </a:r>
            <a:r>
              <a:rPr lang="pt-BR" sz="1800" smtClean="0"/>
              <a:t> ao juízo de admissibilidade puro, pertencendo a exame de </a:t>
            </a:r>
            <a:r>
              <a:rPr lang="pt-BR" sz="1800" b="1" smtClean="0"/>
              <a:t>requisitos extrínsecos</a:t>
            </a:r>
            <a:r>
              <a:rPr lang="pt-BR" sz="1800" smtClean="0"/>
              <a:t>, entre os quais se requer </a:t>
            </a:r>
            <a:r>
              <a:rPr lang="pt-BR" sz="1800" b="1" smtClean="0"/>
              <a:t>de qualquer recurso</a:t>
            </a:r>
            <a:r>
              <a:rPr lang="pt-BR" sz="1800" smtClean="0"/>
              <a:t> endereçado ao STJ tempestividade, preparo, assinatura e adequação formal – ou seja, interposição de irresignação pertinente à matéria e pelas partes envolvidas.</a:t>
            </a:r>
          </a:p>
          <a:p>
            <a:pPr>
              <a:buFont typeface="Arial" charset="0"/>
              <a:buNone/>
            </a:pPr>
            <a:endParaRPr lang="pt-BR" sz="1800" smtClean="0"/>
          </a:p>
          <a:p>
            <a:pPr>
              <a:buFont typeface="Arial" charset="0"/>
              <a:buNone/>
            </a:pPr>
            <a:r>
              <a:rPr lang="pt-BR" sz="1800" smtClean="0"/>
              <a: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8313" y="115888"/>
            <a:ext cx="8229600" cy="706437"/>
          </a:xfrm>
        </p:spPr>
        <p:txBody>
          <a:bodyPr>
            <a:normAutofit fontScale="90000"/>
          </a:bodyPr>
          <a:lstStyle/>
          <a:p>
            <a:pPr>
              <a:defRPr/>
            </a:pPr>
            <a:r>
              <a:rPr lang="pt-BR" dirty="0" smtClean="0"/>
              <a:t>2. JUÍZO DE ADMISSIBILIDADE EM RECURSOS DEFEITUOSOS – MOMENTO</a:t>
            </a:r>
            <a:endParaRPr lang="pt-BR" dirty="0"/>
          </a:p>
        </p:txBody>
      </p:sp>
      <p:sp>
        <p:nvSpPr>
          <p:cNvPr id="44034" name="Espaço Reservado para Conteúdo 5"/>
          <p:cNvSpPr>
            <a:spLocks noGrp="1"/>
          </p:cNvSpPr>
          <p:nvPr>
            <p:ph idx="1"/>
          </p:nvPr>
        </p:nvSpPr>
        <p:spPr>
          <a:xfrm>
            <a:off x="457200" y="981075"/>
            <a:ext cx="8229600" cy="4857750"/>
          </a:xfrm>
        </p:spPr>
        <p:txBody>
          <a:bodyPr/>
          <a:lstStyle/>
          <a:p>
            <a:pPr>
              <a:buFont typeface="Arial" charset="0"/>
              <a:buNone/>
            </a:pPr>
            <a:r>
              <a:rPr lang="pt-BR" sz="1800" b="1" smtClean="0"/>
              <a:t>2.1. Requisitos Extrínsecos ...</a:t>
            </a:r>
            <a:endParaRPr lang="pt-BR" sz="1800" smtClean="0"/>
          </a:p>
          <a:p>
            <a:pPr>
              <a:buFont typeface="Arial" charset="0"/>
              <a:buNone/>
            </a:pPr>
            <a:r>
              <a:rPr lang="pt-BR" sz="1800" smtClean="0"/>
              <a:t>Para ilustrar esse raciocínio: a se entender que o “exame” de tempestividade, preparo ou nome das partes pertence ao “juízo de admissibilidade” da RR, por lógica a constatação de ser ou não o processo afeto a um ou outro paradigma também o seria – </a:t>
            </a:r>
            <a:r>
              <a:rPr lang="pt-BR" sz="1800" b="1" smtClean="0"/>
              <a:t>e em maior grau</a:t>
            </a:r>
            <a:r>
              <a:rPr lang="pt-BR" sz="1800" smtClean="0"/>
              <a:t>. Corolário disso é que a própria </a:t>
            </a:r>
            <a:r>
              <a:rPr lang="pt-BR" sz="1800" b="1" smtClean="0"/>
              <a:t>suspensão</a:t>
            </a:r>
            <a:r>
              <a:rPr lang="pt-BR" sz="1800" smtClean="0"/>
              <a:t> seria “juízo de admissibilidade”. Em outras palavras, a análise sobre “</a:t>
            </a:r>
            <a:r>
              <a:rPr lang="pt-BR" sz="1800" i="1" smtClean="0"/>
              <a:t>multiplicidade de recursos com fundamento em idêntica questão de direito</a:t>
            </a:r>
            <a:r>
              <a:rPr lang="pt-BR" sz="1800" smtClean="0"/>
              <a:t>” não fugiria de ser um “juízo” de admissibilidade (</a:t>
            </a:r>
            <a:r>
              <a:rPr lang="pt-BR" sz="1800" i="1" smtClean="0"/>
              <a:t>contraditio in terminis</a:t>
            </a:r>
            <a:r>
              <a:rPr lang="pt-BR" sz="1800" smtClean="0"/>
              <a:t>).</a:t>
            </a:r>
          </a:p>
          <a:p>
            <a:pPr>
              <a:buFont typeface="Arial" charset="0"/>
              <a:buNone/>
            </a:pPr>
            <a:r>
              <a:rPr lang="pt-BR" sz="1800" smtClean="0"/>
              <a:t>Por essa leitura, devem ser excetuados do sobrestamento os recursos </a:t>
            </a:r>
            <a:r>
              <a:rPr lang="pt-BR" sz="1800" b="1" smtClean="0"/>
              <a:t>intempestivos, desertos, sem assinatura ou teratológicos</a:t>
            </a:r>
            <a:r>
              <a:rPr lang="pt-BR" sz="1800" smtClean="0"/>
              <a:t> (não referentes às partes ou à matéria).</a:t>
            </a:r>
          </a:p>
          <a:p>
            <a:pPr>
              <a:buFont typeface="Arial" charset="0"/>
              <a:buNone/>
            </a:pPr>
            <a:r>
              <a:rPr lang="pt-BR" sz="1800" smtClean="0"/>
              <a:t>Na Suprema Corte há precedentes, como o RE 638.484/RS (paradigma para o tema 415 – afeto a PIS/COFINS), que teve seguimento negado por intempestividade, em decisão da lavra do Min. Cezar Peluso (Petição STF n. 30.558/2011), o que robora a afirmação.</a:t>
            </a:r>
          </a:p>
          <a:p>
            <a:pPr>
              <a:buFont typeface="Arial" charset="0"/>
              <a:buNone/>
            </a:pPr>
            <a:r>
              <a:rPr lang="pt-BR" sz="1800" smtClean="0"/>
              <a:t>Recentemente, a Suprema Corte pautou o tema em Questão de Ordem, que se acha pendente de julgamento.</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8313" y="115888"/>
            <a:ext cx="8229600" cy="706437"/>
          </a:xfrm>
        </p:spPr>
        <p:txBody>
          <a:bodyPr>
            <a:normAutofit fontScale="90000"/>
          </a:bodyPr>
          <a:lstStyle/>
          <a:p>
            <a:pPr>
              <a:defRPr/>
            </a:pPr>
            <a:r>
              <a:rPr lang="pt-BR" dirty="0" smtClean="0"/>
              <a:t>2. JUÍZO DE ADMISSIBILIDADE EM RECURSOS DEFEITUOSOS – MOMENTO</a:t>
            </a:r>
            <a:endParaRPr lang="pt-BR" dirty="0"/>
          </a:p>
        </p:txBody>
      </p:sp>
      <p:sp>
        <p:nvSpPr>
          <p:cNvPr id="46082" name="Espaço Reservado para Conteúdo 5"/>
          <p:cNvSpPr>
            <a:spLocks noGrp="1"/>
          </p:cNvSpPr>
          <p:nvPr>
            <p:ph idx="1"/>
          </p:nvPr>
        </p:nvSpPr>
        <p:spPr>
          <a:xfrm>
            <a:off x="457200" y="981075"/>
            <a:ext cx="8229600" cy="4857750"/>
          </a:xfrm>
        </p:spPr>
        <p:txBody>
          <a:bodyPr/>
          <a:lstStyle/>
          <a:p>
            <a:pPr>
              <a:buFont typeface="Arial" charset="0"/>
              <a:buNone/>
            </a:pPr>
            <a:r>
              <a:rPr lang="pt-BR" sz="1800" b="1" smtClean="0"/>
              <a:t>2.2. Outros requisitos prévios formais</a:t>
            </a:r>
            <a:endParaRPr lang="pt-BR" sz="1800" smtClean="0"/>
          </a:p>
          <a:p>
            <a:pPr>
              <a:buFont typeface="Arial" charset="0"/>
              <a:buNone/>
            </a:pPr>
            <a:r>
              <a:rPr lang="pt-BR" sz="1800" smtClean="0"/>
              <a:t>Ao lado dos pontos acima listados, outros podem ser tema de debate sobre merecerem ou não sobrestamento/suspensão, com maior ou menor celeuma.</a:t>
            </a:r>
          </a:p>
          <a:p>
            <a:pPr>
              <a:buFont typeface="Arial" charset="0"/>
              <a:buNone/>
            </a:pPr>
            <a:r>
              <a:rPr lang="pt-BR" sz="1800" smtClean="0"/>
              <a:t>Enquadram-se nessa ordem o </a:t>
            </a:r>
            <a:r>
              <a:rPr lang="pt-BR" sz="1800" b="1" smtClean="0"/>
              <a:t>prequestionamento</a:t>
            </a:r>
            <a:r>
              <a:rPr lang="pt-BR" sz="1800" smtClean="0"/>
              <a:t>, as </a:t>
            </a:r>
            <a:r>
              <a:rPr lang="pt-BR" sz="1800" b="1" smtClean="0"/>
              <a:t>razões dissociadas</a:t>
            </a:r>
            <a:r>
              <a:rPr lang="pt-BR" sz="1800" smtClean="0"/>
              <a:t>, o </a:t>
            </a:r>
            <a:r>
              <a:rPr lang="pt-BR" sz="1800" b="1" smtClean="0"/>
              <a:t>fundamento inatacado</a:t>
            </a:r>
            <a:r>
              <a:rPr lang="pt-BR" sz="1800" smtClean="0"/>
              <a:t> e a </a:t>
            </a:r>
            <a:r>
              <a:rPr lang="pt-BR" sz="1800" b="1" smtClean="0"/>
              <a:t>ofensa reflexa</a:t>
            </a:r>
            <a:r>
              <a:rPr lang="pt-BR" sz="1800" smtClean="0"/>
              <a:t>, situações que, a par de exigirem que o magistrado leia o recurso, não requerem nenhuma conclusão sobre se o tema ou a tese mereçam ou não acolhida (mérito). Em tais casos, a apreciação não deixa de ser perfunctória, sem adentrar o mérito da alegação.</a:t>
            </a:r>
          </a:p>
          <a:p>
            <a:pPr>
              <a:buFont typeface="Arial" charset="0"/>
              <a:buNone/>
            </a:pPr>
            <a:r>
              <a:rPr lang="pt-BR" sz="1800" smtClean="0"/>
              <a:t>Pontualmente sobre a ofensa reflexa, julgados do STF sustentam a proposta: AI 844834 AgR, rel. Min. Joaquim Barbosa, DJe 24.10.12; RE 635039, rel. Min. Ricardo Lewandowski, DJe 06.06.11.</a:t>
            </a:r>
          </a:p>
          <a:p>
            <a:pPr>
              <a:buFont typeface="Arial" charset="0"/>
              <a:buNone/>
            </a:pPr>
            <a:r>
              <a:rPr lang="pt-BR" sz="1800" smtClean="0"/>
              <a:t>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a:t>
            </a:r>
            <a:endParaRPr lang="pt-BR" dirty="0"/>
          </a:p>
        </p:txBody>
      </p:sp>
      <p:sp>
        <p:nvSpPr>
          <p:cNvPr id="48130" name="Espaço Reservado para Conteúdo 5"/>
          <p:cNvSpPr>
            <a:spLocks noGrp="1"/>
          </p:cNvSpPr>
          <p:nvPr>
            <p:ph idx="1"/>
          </p:nvPr>
        </p:nvSpPr>
        <p:spPr>
          <a:xfrm>
            <a:off x="457200" y="549275"/>
            <a:ext cx="8229600" cy="5327650"/>
          </a:xfrm>
        </p:spPr>
        <p:txBody>
          <a:bodyPr/>
          <a:lstStyle/>
          <a:p>
            <a:pPr>
              <a:buFont typeface="Arial" charset="0"/>
              <a:buNone/>
            </a:pPr>
            <a:r>
              <a:rPr lang="pt-BR" sz="1800" b="1" smtClean="0"/>
              <a:t>3.1. Repercussão Geral (RG) e Recursos Repetitivos (RR) – Unificação – Modificação legislativa (inclusive Constitucional)</a:t>
            </a:r>
            <a:endParaRPr lang="pt-BR" sz="1800" smtClean="0"/>
          </a:p>
          <a:p>
            <a:pPr>
              <a:buFont typeface="Arial" charset="0"/>
              <a:buNone/>
            </a:pPr>
            <a:r>
              <a:rPr lang="pt-BR" sz="1800" smtClean="0"/>
              <a:t>Sistemicamente, é interessante unificar as Leis 11.418/06 e 11.672/08.</a:t>
            </a:r>
          </a:p>
          <a:p>
            <a:pPr>
              <a:buFont typeface="Arial" charset="0"/>
              <a:buNone/>
            </a:pPr>
            <a:r>
              <a:rPr lang="pt-BR" sz="1800" smtClean="0"/>
              <a:t>Ao lado da uniformidade de processamento, evitam-se frequentes dúvidas (inclusive em sede de ED) sobre os termos em uso (como “prejudicado” e “denegado”, soluções semelhantes para os recursos, embora dirigidos a Tribunais diferentes).</a:t>
            </a:r>
          </a:p>
          <a:p>
            <a:pPr>
              <a:buFont typeface="Arial" charset="0"/>
              <a:buNone/>
            </a:pPr>
            <a:r>
              <a:rPr lang="pt-BR" sz="1800" smtClean="0"/>
              <a:t>Este tópico pode ser estudado tanto sob o </a:t>
            </a:r>
            <a:r>
              <a:rPr lang="pt-BR" sz="1800" b="1" smtClean="0"/>
              <a:t>viés geral</a:t>
            </a:r>
            <a:r>
              <a:rPr lang="pt-BR" sz="1800" smtClean="0"/>
              <a:t> (unificação plena do instituto da RG – STF e STJ) quanto da </a:t>
            </a:r>
            <a:r>
              <a:rPr lang="pt-BR" sz="1800" b="1" smtClean="0"/>
              <a:t>interpretação específica</a:t>
            </a:r>
            <a:r>
              <a:rPr lang="pt-BR" sz="1800" smtClean="0"/>
              <a:t> de que a “</a:t>
            </a:r>
            <a:r>
              <a:rPr lang="pt-BR" sz="1800" i="1" smtClean="0"/>
              <a:t>multiplicidade de recursos com fundamento em idêntica questão de direito</a:t>
            </a:r>
            <a:r>
              <a:rPr lang="pt-BR" sz="1800" smtClean="0"/>
              <a:t>”, lastro do sistema de RR (CPC, art. 543-C, 1ª parte), não deixa de pertencer ao instituto da Repercussão Geral, dado que controvérsias repetitivas (notadamente “de massa”) refogem aos “</a:t>
            </a:r>
            <a:r>
              <a:rPr lang="pt-BR" sz="1800" i="1" smtClean="0"/>
              <a:t>interesses subjetivos da causa</a:t>
            </a:r>
            <a:r>
              <a:rPr lang="pt-BR" sz="1800" smtClean="0"/>
              <a:t>” (CPC, art. 543-A, § 1º, final), fundamento para adoção do sistema da Suprema Corte (vide explicação na QO-AI n. 664.567, rel. Min. Sepúlveda Pertence, DJe 06.9.07), e agora intentado também para o Tribunal Especial.</a:t>
            </a:r>
          </a:p>
          <a:p>
            <a:pPr>
              <a:buFont typeface="Arial" charset="0"/>
              <a:buNone/>
            </a:pPr>
            <a:r>
              <a:rPr lang="pt-BR" sz="1800" smtClean="0"/>
              <a:t>De fato, parece mais salutar que se busque normatização comum, tanto para reforço do instituto como para facilitar sua aplicação pelos operadores do direito.</a:t>
            </a:r>
          </a:p>
          <a:p>
            <a:pPr>
              <a:buFont typeface="Arial" charset="0"/>
              <a:buNone/>
            </a:pPr>
            <a:r>
              <a:rPr lang="pt-BR" sz="1800" smtClean="0"/>
              <a:t>...</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 ...</a:t>
            </a:r>
            <a:endParaRPr lang="pt-BR" dirty="0"/>
          </a:p>
        </p:txBody>
      </p:sp>
      <p:sp>
        <p:nvSpPr>
          <p:cNvPr id="50178" name="Espaço Reservado para Conteúdo 5"/>
          <p:cNvSpPr>
            <a:spLocks noGrp="1"/>
          </p:cNvSpPr>
          <p:nvPr>
            <p:ph idx="1"/>
          </p:nvPr>
        </p:nvSpPr>
        <p:spPr>
          <a:xfrm>
            <a:off x="457200" y="549275"/>
            <a:ext cx="8229600" cy="5327650"/>
          </a:xfrm>
        </p:spPr>
        <p:txBody>
          <a:bodyPr/>
          <a:lstStyle/>
          <a:p>
            <a:pPr>
              <a:buFont typeface="Arial" charset="0"/>
              <a:buNone/>
            </a:pPr>
            <a:r>
              <a:rPr lang="pt-BR" sz="1600" b="1" smtClean="0"/>
              <a:t>3.1. Repercussão Geral (RG) e Recursos Repetitivos (RR) – Unificação – Modificação legislativa (inclusive Constitucional)</a:t>
            </a:r>
          </a:p>
          <a:p>
            <a:pPr>
              <a:buFont typeface="Arial" charset="0"/>
              <a:buNone/>
            </a:pPr>
            <a:r>
              <a:rPr lang="pt-BR" sz="1600" b="1" smtClean="0"/>
              <a:t>...</a:t>
            </a:r>
            <a:endParaRPr lang="pt-BR" sz="1600" smtClean="0"/>
          </a:p>
          <a:p>
            <a:pPr>
              <a:buFont typeface="Arial" charset="0"/>
              <a:buNone/>
            </a:pPr>
            <a:r>
              <a:rPr lang="pt-BR" sz="1600" smtClean="0"/>
              <a:t>Para o Recurso Extraordinário, a EC 45/04 (Reforma do Judiciário) fez inserir, na Carta Política, o art. 102, § 3º, nele constando a exigência de demonstração, pela parte recorrente, da “</a:t>
            </a:r>
            <a:r>
              <a:rPr lang="pt-BR" sz="1600" i="1" smtClean="0"/>
              <a:t>repercussão geral das questões constitucionais discutidas</a:t>
            </a:r>
            <a:r>
              <a:rPr lang="pt-BR" sz="1600" smtClean="0"/>
              <a:t>”.</a:t>
            </a:r>
          </a:p>
          <a:p>
            <a:pPr>
              <a:buFont typeface="Arial" charset="0"/>
              <a:buNone/>
            </a:pPr>
            <a:r>
              <a:rPr lang="pt-BR" sz="1600" smtClean="0"/>
              <a:t>Com isso, evitou-se discutir a constitucionalidade da inovação processual no tocante ao instituto da Repercussão Geral.</a:t>
            </a:r>
          </a:p>
          <a:p>
            <a:pPr>
              <a:buFont typeface="Arial" charset="0"/>
              <a:buNone/>
            </a:pPr>
            <a:r>
              <a:rPr lang="pt-BR" sz="1600" smtClean="0"/>
              <a:t>Para o Recurso Especial, não houve o mesmo tratamento.</a:t>
            </a:r>
          </a:p>
          <a:p>
            <a:pPr>
              <a:buFont typeface="Arial" charset="0"/>
              <a:buNone/>
            </a:pPr>
            <a:r>
              <a:rPr lang="pt-BR" sz="1600" smtClean="0"/>
              <a:t>Por conta disso, vozes se alçaram proferindo a inconstitucionalidade, em parte, da Lei 11.672/08, no ponto em que criou óbices processuais ao trâmite do REsp sem amparo na Lei Maior.</a:t>
            </a:r>
          </a:p>
          <a:p>
            <a:pPr>
              <a:buFont typeface="Arial" charset="0"/>
              <a:buNone/>
            </a:pPr>
            <a:r>
              <a:rPr lang="pt-BR" sz="1600" smtClean="0"/>
              <a:t>O STJ promove reforma de seu Regimento Interno, com suporte em Emenda Constitucional propondo a criação da Argüição de Relevância da Questão Federal (PEC 209/12), atrelando a ideia da “Repercussão Geral” à sua esfera de atuação, momento propício para a consecução do objetivo, caso seja de senso comum dos Tribunais Superiores (na esteira do trabalho desenvolvido pelo grupo então coordenado pelo Min. Teori Zavascki).</a:t>
            </a:r>
          </a:p>
          <a:p>
            <a:pPr>
              <a:buFont typeface="Arial" charset="0"/>
              <a:buNone/>
            </a:pPr>
            <a:r>
              <a:rPr lang="pt-BR" sz="1600" smtClean="0"/>
              <a:t> § 3º No recurso extraordinário o recorrente deverá demonstrar a repercussão geral das questões constitucionais discutidas no caso, nos termos da lei, a fim de que o Tribunal examine a admissão do recurso, somente podendo recusá-lo pela manifestação de dois terços de seus membros.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a:t>
            </a:r>
            <a:endParaRPr lang="pt-BR" dirty="0"/>
          </a:p>
        </p:txBody>
      </p:sp>
      <p:sp>
        <p:nvSpPr>
          <p:cNvPr id="52226" name="Espaço Reservado para Conteúdo 5"/>
          <p:cNvSpPr>
            <a:spLocks noGrp="1"/>
          </p:cNvSpPr>
          <p:nvPr>
            <p:ph idx="1"/>
          </p:nvPr>
        </p:nvSpPr>
        <p:spPr>
          <a:xfrm>
            <a:off x="457200" y="549275"/>
            <a:ext cx="8229600" cy="5327650"/>
          </a:xfrm>
        </p:spPr>
        <p:txBody>
          <a:bodyPr/>
          <a:lstStyle/>
          <a:p>
            <a:pPr>
              <a:buFont typeface="Arial" charset="0"/>
              <a:buNone/>
            </a:pPr>
            <a:r>
              <a:rPr lang="pt-BR" sz="1600" b="1" smtClean="0"/>
              <a:t>3.2. Páginas na Internet com Listas/Tabelas de Temas/Teses</a:t>
            </a:r>
            <a:endParaRPr lang="pt-BR" sz="1600" smtClean="0"/>
          </a:p>
          <a:p>
            <a:pPr>
              <a:buFont typeface="Arial" charset="0"/>
              <a:buNone/>
            </a:pPr>
            <a:r>
              <a:rPr lang="pt-BR" sz="1600" smtClean="0"/>
              <a:t>Crucial para o bom desenvolvimento dos sistemas, como facilitadora do trabalho das assessorias, mostra-se a criação de páginas na internet confiáveis, contendo as listas ou tabelas de temas/teses.</a:t>
            </a:r>
          </a:p>
          <a:p>
            <a:pPr>
              <a:buFont typeface="Arial" charset="0"/>
              <a:buNone/>
            </a:pPr>
            <a:r>
              <a:rPr lang="pt-BR" sz="1600" smtClean="0"/>
              <a:t>Embora cada tribunal possa desenvolver essa tarefa, ninguém melhor que as próprias Cortes Superiores (STF e STJ) para o mister, dado que, a par da </a:t>
            </a:r>
            <a:r>
              <a:rPr lang="pt-BR" sz="1600" b="1" smtClean="0"/>
              <a:t>interpretação autêntica</a:t>
            </a:r>
            <a:r>
              <a:rPr lang="pt-BR" sz="1600" smtClean="0"/>
              <a:t> do quanto está contido no material, garantem a </a:t>
            </a:r>
            <a:r>
              <a:rPr lang="pt-BR" sz="1600" b="1" smtClean="0"/>
              <a:t>atualidade</a:t>
            </a:r>
            <a:r>
              <a:rPr lang="pt-BR" sz="1600" smtClean="0"/>
              <a:t> dos dados.</a:t>
            </a:r>
          </a:p>
          <a:p>
            <a:pPr>
              <a:buFont typeface="Arial" charset="0"/>
              <a:buNone/>
            </a:pPr>
            <a:r>
              <a:rPr lang="pt-BR" sz="1600" smtClean="0"/>
              <a:t>Ainda por essa trilha, páginas com formatação e leiaute similares são convenientes, o que traduz trabalho conjunto entre as Cortes Superiores (ao lado, aliás, do que traz o item supra).</a:t>
            </a:r>
          </a:p>
          <a:p>
            <a:pPr>
              <a:buFont typeface="Arial" charset="0"/>
              <a:buNone/>
            </a:pPr>
            <a:r>
              <a:rPr lang="pt-BR" sz="1600" smtClean="0"/>
              <a:t>Para fecho do ponto, interessante vincular as tabelas ao quanto proposto, em sede nacional, pelo Conselho Nacional de Justiça (CNJ).</a:t>
            </a:r>
          </a:p>
          <a:p>
            <a:pPr>
              <a:buFont typeface="Arial" charset="0"/>
              <a:buNone/>
            </a:pPr>
            <a:r>
              <a:rPr lang="pt-BR" sz="1600" smtClean="0"/>
              <a:t>Repetimos, portanto, as sugestões “4” e “5” levadas ao STF em março, por ocasião do encontro sobre Repercussão Geral:</a:t>
            </a:r>
          </a:p>
          <a:p>
            <a:pPr>
              <a:buFont typeface="Arial" charset="0"/>
              <a:buNone/>
            </a:pPr>
            <a:r>
              <a:rPr lang="pt-BR" sz="1600" i="1" smtClean="0"/>
              <a:t> </a:t>
            </a:r>
            <a:endParaRPr lang="pt-BR" sz="160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 ...</a:t>
            </a:r>
            <a:endParaRPr lang="pt-BR" dirty="0"/>
          </a:p>
        </p:txBody>
      </p:sp>
      <p:sp>
        <p:nvSpPr>
          <p:cNvPr id="54274" name="Espaço Reservado para Conteúdo 5"/>
          <p:cNvSpPr>
            <a:spLocks noGrp="1"/>
          </p:cNvSpPr>
          <p:nvPr>
            <p:ph idx="1"/>
          </p:nvPr>
        </p:nvSpPr>
        <p:spPr>
          <a:xfrm>
            <a:off x="457200" y="620713"/>
            <a:ext cx="8229600" cy="5472112"/>
          </a:xfrm>
        </p:spPr>
        <p:txBody>
          <a:bodyPr/>
          <a:lstStyle/>
          <a:p>
            <a:pPr>
              <a:buFont typeface="Arial" charset="0"/>
              <a:buNone/>
            </a:pPr>
            <a:r>
              <a:rPr lang="pt-BR" sz="1400" b="1" smtClean="0"/>
              <a:t>3.2. Páginas na Internet com Listas/Tabelas de Temas/Teses</a:t>
            </a:r>
            <a:endParaRPr lang="pt-BR" sz="1400" smtClean="0"/>
          </a:p>
          <a:p>
            <a:pPr>
              <a:buFont typeface="Arial" charset="0"/>
              <a:buNone/>
            </a:pPr>
            <a:r>
              <a:rPr lang="pt-BR" sz="1400" smtClean="0"/>
              <a:t>...</a:t>
            </a:r>
            <a:r>
              <a:rPr lang="pt-BR" sz="1400" i="1" smtClean="0"/>
              <a:t> </a:t>
            </a:r>
            <a:endParaRPr lang="pt-BR" sz="1400" smtClean="0"/>
          </a:p>
          <a:p>
            <a:pPr>
              <a:buFont typeface="Arial" charset="0"/>
              <a:buNone/>
            </a:pPr>
            <a:r>
              <a:rPr lang="pt-BR" sz="1400" i="1" smtClean="0"/>
              <a:t>4. Sugestão de automatização da atualização dos sistemas dos Tribunais de Origem.</a:t>
            </a:r>
            <a:endParaRPr lang="pt-BR" sz="1400" smtClean="0"/>
          </a:p>
          <a:p>
            <a:pPr>
              <a:buFont typeface="Arial" charset="0"/>
              <a:buNone/>
            </a:pPr>
            <a:r>
              <a:rPr lang="pt-BR" sz="1400" i="1" smtClean="0"/>
              <a:t>No TJRS, o sistema que controla os processos da Repercussão Geral proporciona, por exemplo, que somente possam ser utilizados como justificadores de sobrestamento TEMAS cujo mérito ainda não tenha sido julgado. Também, somente é permitida a utilização de TEMAS que já tiveram o mérito julgado para justificar a remessa a juízo de retratação. Então, o sistema não permite que um processo seja sobrestado vinculado a um paradigma que já tenha tido o mérito julgado e impede que seja enviado para retratação um processo cujo paradigma ainda não tenha a decisão de mérito publicada. </a:t>
            </a:r>
            <a:endParaRPr lang="pt-BR" sz="1400" smtClean="0"/>
          </a:p>
          <a:p>
            <a:pPr>
              <a:buFont typeface="Arial" charset="0"/>
              <a:buNone/>
            </a:pPr>
            <a:r>
              <a:rPr lang="pt-BR" sz="1400" i="1" smtClean="0"/>
              <a:t>Nesse contexto, a pronta atualização dos julgamentos oferece uma maior precisão no controle da aplicação do instituto da Repercussão Geral.</a:t>
            </a:r>
            <a:endParaRPr lang="pt-BR" sz="1400" smtClean="0"/>
          </a:p>
          <a:p>
            <a:pPr>
              <a:buFont typeface="Arial" charset="0"/>
              <a:buNone/>
            </a:pPr>
            <a:r>
              <a:rPr lang="pt-BR" sz="1400" i="1" smtClean="0"/>
              <a:t>Atualmente, este Tribunal atualiza seu sistema de controle de Repercussão Geral por meio de consultas realizadas manualmente ao site do STF.</a:t>
            </a:r>
            <a:endParaRPr lang="pt-BR" sz="1400" smtClean="0"/>
          </a:p>
          <a:p>
            <a:pPr>
              <a:buFont typeface="Arial" charset="0"/>
              <a:buNone/>
            </a:pPr>
            <a:r>
              <a:rPr lang="pt-BR" sz="1400" i="1" smtClean="0"/>
              <a:t>Sugere-se que seja criado um banco de dados padronizado que possa ser acessado (subscrito) por todos demais Tribunais. Tal banco poderia ser compatível com ORACLE, por exemplo, e os Tribunais teriam permissão apenas de leitura.</a:t>
            </a:r>
            <a:endParaRPr lang="pt-BR" sz="1400" smtClean="0"/>
          </a:p>
          <a:p>
            <a:pPr>
              <a:buFont typeface="Arial" charset="0"/>
              <a:buNone/>
            </a:pPr>
            <a:r>
              <a:rPr lang="pt-BR" sz="1400" i="1" smtClean="0"/>
              <a:t>Este banco de dados teria, a título de sugestão, as seguintes informações:</a:t>
            </a:r>
            <a:endParaRPr lang="pt-BR" sz="1400" smtClean="0"/>
          </a:p>
          <a:p>
            <a:pPr>
              <a:buFont typeface="Arial" charset="0"/>
              <a:buNone/>
            </a:pPr>
            <a:r>
              <a:rPr lang="pt-BR" sz="1400" smtClean="0"/>
              <a:t> </a:t>
            </a:r>
          </a:p>
          <a:p>
            <a:pPr>
              <a:buFont typeface="Arial" charset="0"/>
              <a:buNone/>
            </a:pPr>
            <a:r>
              <a:rPr lang="pt-BR" sz="1400" smtClean="0"/>
              <a:t>Nº do tema da RG, Leading case, Leading Case substituto, Com Repercussão Geral?, Título, Descrição, Data da declaração de existência ou não de RG, Pdf da declaração de existência ou não de RG, Mérito Julgado?, PDf da decisão de mérito, Data da decisão de mérito, Assuntos CNJ correspondentes.</a:t>
            </a:r>
          </a:p>
          <a:p>
            <a:pPr>
              <a:buFont typeface="Arial" charset="0"/>
              <a:buNone/>
            </a:pPr>
            <a:r>
              <a:rPr lang="pt-BR" sz="1400" smtClean="0"/>
              <a:t> </a:t>
            </a:r>
            <a:r>
              <a:rPr lang="pt-BR" sz="1400" i="1" smtClean="0"/>
              <a:t>Os bancos de dados dos Tribunais replicariam, copiariam, esses conteúdos diariamente para seus próprios sistemas locais.</a:t>
            </a:r>
            <a:r>
              <a:rPr lang="pt-BR" sz="1400" smtClean="0"/>
              <a:t> ...</a:t>
            </a:r>
            <a:r>
              <a:rPr lang="pt-BR" sz="1400" i="1" smtClean="0"/>
              <a:t> </a:t>
            </a:r>
            <a:endParaRPr lang="pt-BR" sz="140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 ...</a:t>
            </a:r>
            <a:endParaRPr lang="pt-BR" dirty="0"/>
          </a:p>
        </p:txBody>
      </p:sp>
      <p:sp>
        <p:nvSpPr>
          <p:cNvPr id="56322" name="Espaço Reservado para Conteúdo 5"/>
          <p:cNvSpPr>
            <a:spLocks noGrp="1"/>
          </p:cNvSpPr>
          <p:nvPr>
            <p:ph idx="1"/>
          </p:nvPr>
        </p:nvSpPr>
        <p:spPr>
          <a:xfrm>
            <a:off x="457200" y="549275"/>
            <a:ext cx="8229600" cy="5327650"/>
          </a:xfrm>
        </p:spPr>
        <p:txBody>
          <a:bodyPr/>
          <a:lstStyle/>
          <a:p>
            <a:pPr>
              <a:buFont typeface="Arial" charset="0"/>
              <a:buNone/>
            </a:pPr>
            <a:r>
              <a:rPr lang="pt-BR" sz="1400" b="1" smtClean="0"/>
              <a:t>3.2. Páginas na Internet com Listas/Tabelas de Temas/Teses</a:t>
            </a:r>
            <a:endParaRPr lang="pt-BR" sz="1400" smtClean="0"/>
          </a:p>
          <a:p>
            <a:pPr>
              <a:buFont typeface="Arial" charset="0"/>
              <a:buNone/>
            </a:pPr>
            <a:r>
              <a:rPr lang="pt-BR" sz="1400" smtClean="0"/>
              <a:t>...</a:t>
            </a:r>
            <a:r>
              <a:rPr lang="pt-BR" sz="1400" i="1" smtClean="0"/>
              <a:t> </a:t>
            </a:r>
            <a:endParaRPr lang="pt-BR" sz="1400" smtClean="0"/>
          </a:p>
          <a:p>
            <a:pPr>
              <a:buFont typeface="Arial" charset="0"/>
              <a:buNone/>
            </a:pPr>
            <a:r>
              <a:rPr lang="pt-BR" sz="1400" i="1" smtClean="0"/>
              <a:t>5. Sugestão de criação de um banco de dados unificado com os paradigmas do STJ e do STF, usando como elemento de vinculação a tabela de assuntos do CNJ, para oferecer a informação consolidada sobre os julgamentos dos Tribunais Superiores nos feitos multitudinários.</a:t>
            </a:r>
            <a:endParaRPr lang="pt-BR" sz="1400" smtClean="0"/>
          </a:p>
          <a:p>
            <a:pPr>
              <a:buFont typeface="Arial" charset="0"/>
              <a:buNone/>
            </a:pPr>
            <a:r>
              <a:rPr lang="pt-BR" sz="1400" i="1" smtClean="0"/>
              <a:t>Alguns temas da Repercussão Geral tratam de controvérsias jurídicas que sofrem reflexos também de temas abordados em recursos repetitivos do STJ. Tome-se como exemplo a incidência de ISSQN sobre as operações de arrendamento mercantil. No RE 592905 foi tratada da constitucionalidade da cobrança do imposto. Por outro lado, no REsp 1060210, que ainda aguarda o pronunciamento do STJ, é tratada a base de cálculo do imposto e qual sujeito ativo da relação tributária.  </a:t>
            </a:r>
            <a:endParaRPr lang="pt-BR" sz="1400" smtClean="0"/>
          </a:p>
          <a:p>
            <a:pPr>
              <a:buFont typeface="Arial" charset="0"/>
              <a:buNone/>
            </a:pPr>
            <a:r>
              <a:rPr lang="pt-BR" sz="1400" i="1" smtClean="0"/>
              <a:t>Ambos os paradigmas poderiam ser relacionados pelo assunto do CNJ. </a:t>
            </a:r>
            <a:endParaRPr lang="pt-BR" sz="1400" smtClean="0"/>
          </a:p>
          <a:p>
            <a:pPr>
              <a:buFont typeface="Arial" charset="0"/>
              <a:buNone/>
            </a:pPr>
            <a:r>
              <a:rPr lang="pt-BR" sz="1400" i="1" smtClean="0"/>
              <a:t>Assim, em uma consulta pelo assunto do CNJ, poder-se-ia ter como resposta as posições do STF e do STJ sobre a referida controvérsia jurídica.</a:t>
            </a:r>
            <a:endParaRPr lang="pt-BR" sz="1400" smtClean="0"/>
          </a:p>
          <a:p>
            <a:pPr>
              <a:buFont typeface="Arial" charset="0"/>
              <a:buNone/>
            </a:pPr>
            <a:r>
              <a:rPr lang="pt-BR" sz="1400" smtClean="0"/>
              <a:t> </a:t>
            </a:r>
          </a:p>
          <a:p>
            <a:pPr>
              <a:buFont typeface="Arial" charset="0"/>
              <a:buNone/>
            </a:pPr>
            <a:r>
              <a:rPr lang="pt-BR" sz="1400" smtClean="0"/>
              <a:t>Assunto CNJ – Temas de Repercussão Geral do STF –Controvérsias jurídicas pela Lei 11.672 no STJ</a:t>
            </a:r>
          </a:p>
          <a:p>
            <a:pPr>
              <a:buFont typeface="Arial" charset="0"/>
              <a:buNone/>
            </a:pPr>
            <a:r>
              <a:rPr lang="pt-BR" sz="1400" smtClean="0"/>
              <a:t> </a:t>
            </a:r>
          </a:p>
          <a:p>
            <a:pPr>
              <a:buFont typeface="Arial" charset="0"/>
              <a:buNone/>
            </a:pPr>
            <a:r>
              <a:rPr lang="pt-BR" sz="1400" i="1" smtClean="0"/>
              <a:t>Dessa forma, por exemplo, quando um julgador for gerar uma decisão em um feito, o sistema poderia, utilizando-se do assunto CNJ em que foi cadastrado o feito, mostrar ao magistrado quais os paradigmas do STF e do STF incidentes naquela matéria que podem ser localizados pela vinculação como assunto CNJ. O sistema poderia, inclusive, já oferecer a possibilidade de abrir o PDF com a posição do Tribunal Superior sobre a referida controvérsia jurídica.</a:t>
            </a:r>
            <a:endParaRPr lang="pt-BR" sz="1400" smtClean="0"/>
          </a:p>
          <a:p>
            <a:pPr>
              <a:buFont typeface="Arial" charset="0"/>
              <a:buNone/>
            </a:pPr>
            <a:r>
              <a:rPr lang="pt-BR" sz="1400" smtClean="0"/>
              <a:t> </a:t>
            </a:r>
          </a:p>
          <a:p>
            <a:pPr>
              <a:buFont typeface="Arial" charset="0"/>
              <a:buNone/>
            </a:pPr>
            <a:r>
              <a:rPr lang="pt-BR" sz="1400" smtClean="0"/>
              <a:t>Cumpre somente adaptar, para o STJ, o dito perante o STF.</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Introdução</a:t>
            </a:r>
            <a:endParaRPr lang="pt-BR" dirty="0"/>
          </a:p>
        </p:txBody>
      </p:sp>
      <p:sp>
        <p:nvSpPr>
          <p:cNvPr id="21506" name="Espaço Reservado para Conteúdo 5"/>
          <p:cNvSpPr>
            <a:spLocks noGrp="1"/>
          </p:cNvSpPr>
          <p:nvPr>
            <p:ph idx="1"/>
          </p:nvPr>
        </p:nvSpPr>
        <p:spPr>
          <a:xfrm>
            <a:off x="323850" y="765175"/>
            <a:ext cx="8229600" cy="4856163"/>
          </a:xfrm>
        </p:spPr>
        <p:txBody>
          <a:bodyPr/>
          <a:lstStyle/>
          <a:p>
            <a:pPr algn="just">
              <a:buFont typeface="Arial" charset="0"/>
              <a:buNone/>
            </a:pPr>
            <a:r>
              <a:rPr lang="pt-BR" sz="1800" smtClean="0"/>
              <a:t>O rol sugerido tem por base algumas dificuldades identificadas e discutidas em outros encontros (como por ocasião do II Seminário sobre Repercussão Geral em Evolução, ocorrido em março de 2012, no Supremo Tribunal Federal, ou no evento Recursos Repetitivos: Uma parceria para melhor eficiência da prestação jurisdicional, em junho de 2012, no Superior Tribunal de Justiça), bem como importantes contribuições de outros colegas e Tribunais, naquelas oportunidades e mesmo depois.</a:t>
            </a:r>
          </a:p>
          <a:p>
            <a:pPr algn="just">
              <a:buFont typeface="Arial" charset="0"/>
              <a:buNone/>
            </a:pPr>
            <a:r>
              <a:rPr lang="pt-BR" sz="1800" smtClean="0"/>
              <a:t>O item 1 decorre da preocupação mais candente das Cortes locais, ligada à demora do julgamento de temas/teses/paradigmas: a formação de largo passivo de feitos sobrestados/suspensos.</a:t>
            </a:r>
          </a:p>
          <a:p>
            <a:pPr algn="just">
              <a:buFont typeface="Arial" charset="0"/>
              <a:buNone/>
            </a:pPr>
            <a:r>
              <a:rPr lang="pt-BR" sz="1800" smtClean="0"/>
              <a:t>O n. 2 diz com o momento do juízo de admissibilidade em recursos defeituosos, a exemplo do que foi definido recentemente pelo STF.</a:t>
            </a:r>
          </a:p>
          <a:p>
            <a:pPr algn="just">
              <a:buFont typeface="Arial" charset="0"/>
              <a:buNone/>
            </a:pPr>
            <a:r>
              <a:rPr lang="pt-BR" sz="1800" smtClean="0"/>
              <a:t>O ponto 3 propõe uniformização e facilitação do sistema.</a:t>
            </a:r>
          </a:p>
          <a:p>
            <a:pPr algn="just">
              <a:buFont typeface="Arial" charset="0"/>
              <a:buNone/>
            </a:pPr>
            <a:r>
              <a:rPr lang="pt-BR" sz="1800" smtClean="0"/>
              <a:t>O n. 4 traz assuntos que pedem maior digressão ou exposição.</a:t>
            </a:r>
          </a:p>
          <a:p>
            <a:pPr algn="just">
              <a:buFont typeface="Arial" charset="0"/>
              <a:buNone/>
            </a:pPr>
            <a:r>
              <a:rPr lang="pt-BR" sz="1800" smtClean="0"/>
              <a:t>Diversos itens já foram acolhidos, alterados ou complementados após os aludidos eventos, incluindo atualização de jurisprudência das Cortes Superiores e mecanismos por ela adotados, sendo mantidos para historiar a evolução dos estudos.</a:t>
            </a:r>
          </a:p>
          <a:p>
            <a:pPr algn="just">
              <a:buFont typeface="Arial" charset="0"/>
              <a:buNone/>
            </a:pPr>
            <a:endParaRPr lang="pt-BR" sz="180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 ...</a:t>
            </a:r>
            <a:endParaRPr lang="pt-BR" dirty="0"/>
          </a:p>
        </p:txBody>
      </p:sp>
      <p:sp>
        <p:nvSpPr>
          <p:cNvPr id="58370" name="Espaço Reservado para Conteúdo 5"/>
          <p:cNvSpPr>
            <a:spLocks noGrp="1"/>
          </p:cNvSpPr>
          <p:nvPr>
            <p:ph idx="1"/>
          </p:nvPr>
        </p:nvSpPr>
        <p:spPr>
          <a:xfrm>
            <a:off x="457200" y="549275"/>
            <a:ext cx="8229600" cy="5327650"/>
          </a:xfrm>
        </p:spPr>
        <p:txBody>
          <a:bodyPr/>
          <a:lstStyle/>
          <a:p>
            <a:pPr>
              <a:buFont typeface="Arial" charset="0"/>
              <a:buNone/>
            </a:pPr>
            <a:r>
              <a:rPr lang="pt-BR" sz="1800" b="1" smtClean="0"/>
              <a:t>3.3. “Tese”</a:t>
            </a:r>
            <a:endParaRPr lang="pt-BR" sz="1800" smtClean="0"/>
          </a:p>
          <a:p>
            <a:pPr>
              <a:buFont typeface="Arial" charset="0"/>
              <a:buNone/>
            </a:pPr>
            <a:r>
              <a:rPr lang="pt-BR" sz="1800" b="1" smtClean="0"/>
              <a:t> </a:t>
            </a:r>
            <a:endParaRPr lang="pt-BR" sz="1800" smtClean="0"/>
          </a:p>
          <a:p>
            <a:pPr>
              <a:buFont typeface="Arial" charset="0"/>
              <a:buNone/>
            </a:pPr>
            <a:r>
              <a:rPr lang="pt-BR" sz="1800" b="1" smtClean="0"/>
              <a:t>3.3.1. Termo Unificador</a:t>
            </a:r>
            <a:endParaRPr lang="pt-BR" sz="1800" smtClean="0"/>
          </a:p>
          <a:p>
            <a:pPr>
              <a:buFont typeface="Arial" charset="0"/>
              <a:buNone/>
            </a:pPr>
            <a:r>
              <a:rPr lang="pt-BR" sz="1800" smtClean="0"/>
              <a:t>Preferir o termo </a:t>
            </a:r>
            <a:r>
              <a:rPr lang="pt-BR" sz="1800" b="1" smtClean="0"/>
              <a:t>TESE</a:t>
            </a:r>
            <a:r>
              <a:rPr lang="pt-BR" sz="1800" smtClean="0"/>
              <a:t> para definir a matéria objeto da Repetitividade.</a:t>
            </a:r>
          </a:p>
          <a:p>
            <a:pPr>
              <a:buFont typeface="Arial" charset="0"/>
              <a:buNone/>
            </a:pPr>
            <a:r>
              <a:rPr lang="pt-BR" sz="1800" smtClean="0"/>
              <a:t>Isso porque o paradigma, apesar de em tese vinculado a um processo, pode ser alterado (por intempestividade, prescrição, desafetação ou outro meio), provocando mudança de processo (e, por claro, de paradigma).</a:t>
            </a:r>
          </a:p>
          <a:p>
            <a:pPr>
              <a:buFont typeface="Arial" charset="0"/>
              <a:buNone/>
            </a:pPr>
            <a:r>
              <a:rPr lang="pt-BR" sz="1800" smtClean="0"/>
              <a:t>Isso gera necessidade de acompanhar a matéria por outra via (outro número), ademais de causar modificação nos modelos de despacho ou decisão.</a:t>
            </a:r>
          </a:p>
          <a:p>
            <a:pPr>
              <a:buFont typeface="Arial" charset="0"/>
              <a:buNone/>
            </a:pPr>
            <a:r>
              <a:rPr lang="pt-BR" sz="1800" smtClean="0"/>
              <a:t>A </a:t>
            </a:r>
            <a:r>
              <a:rPr lang="pt-BR" sz="1800" b="1" smtClean="0"/>
              <a:t>tese</a:t>
            </a:r>
            <a:r>
              <a:rPr lang="pt-BR" sz="1800" smtClean="0"/>
              <a:t> melhor representa a questão posta em discussão, e também tem espaço de tratamento junto aos itens 3 e 4 (alteração legislativa e regimental).</a:t>
            </a:r>
          </a:p>
          <a:p>
            <a:pPr>
              <a:buFont typeface="Arial" charset="0"/>
              <a:buNone/>
            </a:pPr>
            <a:r>
              <a:rPr lang="pt-BR" sz="1800" smtClean="0"/>
              <a:t>Em material levado ao STF, em março, sugerimos a adoção do termo comum “tema” (eleito pela Suprema Corte).</a:t>
            </a:r>
          </a:p>
          <a:p>
            <a:pPr>
              <a:buFont typeface="Arial" charset="0"/>
              <a:buNone/>
            </a:pPr>
            <a:r>
              <a:rPr lang="pt-BR" sz="1800" smtClean="0"/>
              <a:t>Parece, em nova leitura, saudável mesmo que cada tribunal tenha designação própria para o termo, o que torna mais facilmente identificável quando se está diante de um recurso extremo ou especial.</a:t>
            </a:r>
          </a:p>
          <a:p>
            <a:pPr>
              <a:buFont typeface="Arial" charset="0"/>
              <a:buNone/>
            </a:pPr>
            <a:r>
              <a:rPr lang="pt-BR" sz="1800" b="1" smtClean="0"/>
              <a:t> </a:t>
            </a:r>
            <a:endParaRPr lang="pt-BR" sz="1800" smtClean="0"/>
          </a:p>
          <a:p>
            <a:pPr>
              <a:buFont typeface="Arial" charset="0"/>
              <a:buNone/>
            </a:pPr>
            <a:endParaRPr lang="pt-BR" sz="180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 ...</a:t>
            </a:r>
            <a:endParaRPr lang="pt-BR" dirty="0"/>
          </a:p>
        </p:txBody>
      </p:sp>
      <p:sp>
        <p:nvSpPr>
          <p:cNvPr id="60418" name="Espaço Reservado para Conteúdo 5"/>
          <p:cNvSpPr>
            <a:spLocks noGrp="1"/>
          </p:cNvSpPr>
          <p:nvPr>
            <p:ph idx="1"/>
          </p:nvPr>
        </p:nvSpPr>
        <p:spPr>
          <a:xfrm>
            <a:off x="457200" y="549275"/>
            <a:ext cx="8229600" cy="5327650"/>
          </a:xfrm>
        </p:spPr>
        <p:txBody>
          <a:bodyPr/>
          <a:lstStyle/>
          <a:p>
            <a:pPr>
              <a:buFont typeface="Arial" charset="0"/>
              <a:buNone/>
            </a:pPr>
            <a:r>
              <a:rPr lang="pt-BR" sz="1800" b="1" smtClean="0"/>
              <a:t>3.3. “Tese” ...</a:t>
            </a:r>
            <a:endParaRPr lang="pt-BR" sz="1800" smtClean="0"/>
          </a:p>
          <a:p>
            <a:pPr>
              <a:buFont typeface="Arial" charset="0"/>
              <a:buNone/>
            </a:pPr>
            <a:r>
              <a:rPr lang="pt-BR" sz="1800" b="1" smtClean="0"/>
              <a:t> 3.3.2. Definição clara e precisa no Acórdão</a:t>
            </a:r>
            <a:endParaRPr lang="pt-BR" sz="1800" smtClean="0"/>
          </a:p>
          <a:p>
            <a:pPr>
              <a:buFont typeface="Arial" charset="0"/>
              <a:buNone/>
            </a:pPr>
            <a:r>
              <a:rPr lang="pt-BR" sz="1800" smtClean="0"/>
              <a:t>Do mesmo modo, convém que a tese seja delineada de forma adequada e precisa no acórdão, evitando dúvida interpretativa (que ocorre com freqüência em demandas tributárias e relativas a gratificações).</a:t>
            </a:r>
          </a:p>
          <a:p>
            <a:pPr>
              <a:buFont typeface="Arial" charset="0"/>
              <a:buNone/>
            </a:pPr>
            <a:r>
              <a:rPr lang="pt-BR" sz="1800" smtClean="0"/>
              <a:t>Repete-se, aqui, a preocupação “2” enviada ao STF, que em tudo se amolda para o REsp, com a respectiva sugestão:</a:t>
            </a:r>
          </a:p>
          <a:p>
            <a:pPr>
              <a:buFont typeface="Arial" charset="0"/>
              <a:buNone/>
            </a:pPr>
            <a:r>
              <a:rPr lang="pt-BR" sz="1800" b="1" i="1" smtClean="0"/>
              <a:t> </a:t>
            </a:r>
            <a:r>
              <a:rPr lang="pt-BR" sz="1400" b="1" i="1" smtClean="0"/>
              <a:t>“2. Falta de precisão nos acórdãos quanto à abrangência de cada julgamento de mérito em repercussão geral</a:t>
            </a:r>
            <a:endParaRPr lang="pt-BR" sz="1400" smtClean="0"/>
          </a:p>
          <a:p>
            <a:pPr>
              <a:buFont typeface="Arial" charset="0"/>
              <a:buNone/>
            </a:pPr>
            <a:r>
              <a:rPr lang="pt-BR" sz="1400" i="1" smtClean="0"/>
              <a:t>O julgamento de determinados temas vem gerando a interposição de muitos agravos regimentais que questionam a efetiva abrangência do acórdão paradigmático. Constata-se, em alguns casos, que o acórdão não tem clareza suficiente para indicar os limites de aplicação do paradigma. </a:t>
            </a:r>
            <a:endParaRPr lang="pt-BR" sz="1400" smtClean="0"/>
          </a:p>
          <a:p>
            <a:pPr>
              <a:buFont typeface="Arial" charset="0"/>
              <a:buNone/>
            </a:pPr>
            <a:r>
              <a:rPr lang="pt-BR" sz="1400" i="1" smtClean="0"/>
              <a:t>Conforme vem sendo informado, cabe sempre ao Relator determinar a abrangência. Todavia, se ele não o faz direta e cuidadosamente no acórdão, a responsabilidade passa a cada Tribunal, gerando diversidade de interpretações.</a:t>
            </a:r>
            <a:endParaRPr lang="pt-BR" sz="1400" smtClean="0"/>
          </a:p>
          <a:p>
            <a:pPr>
              <a:buFont typeface="Arial" charset="0"/>
              <a:buNone/>
            </a:pPr>
            <a:r>
              <a:rPr lang="pt-BR" sz="1400" i="1" smtClean="0"/>
              <a:t>(...)</a:t>
            </a:r>
            <a:endParaRPr lang="pt-BR" sz="1400" smtClean="0"/>
          </a:p>
          <a:p>
            <a:pPr>
              <a:buFont typeface="Arial" charset="0"/>
              <a:buNone/>
            </a:pPr>
            <a:r>
              <a:rPr lang="pt-BR" sz="1400" i="1" smtClean="0"/>
              <a:t>“2. Sugere-se que seja adotado, nos processos que adotam a sistemática da repercussão geral, de obrigatória inserção de clara e objetiva abrangência do paradigma, mediante tópico específico em cada acórdão, deixando evidentes os limites que os tribunais deverão observar naquele tema julgado”.</a:t>
            </a:r>
            <a:endParaRPr lang="pt-BR" sz="1400" smtClean="0"/>
          </a:p>
          <a:p>
            <a:pPr>
              <a:buFont typeface="Arial" charset="0"/>
              <a:buNone/>
            </a:pPr>
            <a:r>
              <a:rPr lang="pt-BR" sz="1400" smtClean="0"/>
              <a:t> </a:t>
            </a:r>
          </a:p>
          <a:p>
            <a:pPr>
              <a:buFont typeface="Arial" charset="0"/>
              <a:buNone/>
            </a:pPr>
            <a:r>
              <a:rPr lang="pt-BR" sz="1400" smtClean="0"/>
              <a:t>Por igual, a correta definição – e alcance – merecem replique nas páginas/tabelas da </a:t>
            </a:r>
            <a:r>
              <a:rPr lang="pt-BR" sz="1400" i="1" smtClean="0"/>
              <a:t>internet</a:t>
            </a:r>
            <a:r>
              <a:rPr lang="pt-BR" sz="1400" smtClean="0"/>
              <a:t>.</a:t>
            </a:r>
          </a:p>
          <a:p>
            <a:pPr>
              <a:buFont typeface="Arial" charset="0"/>
              <a:buNone/>
            </a:pPr>
            <a:r>
              <a:rPr lang="pt-BR" sz="1400" b="1" smtClean="0"/>
              <a:t> </a:t>
            </a:r>
            <a:endParaRPr lang="pt-BR" sz="1400" smtClean="0"/>
          </a:p>
          <a:p>
            <a:pPr>
              <a:buFont typeface="Arial" charset="0"/>
              <a:buNone/>
            </a:pPr>
            <a:endParaRPr lang="pt-BR" sz="180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 ...</a:t>
            </a:r>
            <a:endParaRPr lang="pt-BR" dirty="0"/>
          </a:p>
        </p:txBody>
      </p:sp>
      <p:sp>
        <p:nvSpPr>
          <p:cNvPr id="62466" name="Espaço Reservado para Conteúdo 5"/>
          <p:cNvSpPr>
            <a:spLocks noGrp="1"/>
          </p:cNvSpPr>
          <p:nvPr>
            <p:ph idx="1"/>
          </p:nvPr>
        </p:nvSpPr>
        <p:spPr>
          <a:xfrm>
            <a:off x="457200" y="549275"/>
            <a:ext cx="8229600" cy="5327650"/>
          </a:xfrm>
        </p:spPr>
        <p:txBody>
          <a:bodyPr/>
          <a:lstStyle/>
          <a:p>
            <a:pPr>
              <a:buFont typeface="Arial" charset="0"/>
              <a:buNone/>
            </a:pPr>
            <a:r>
              <a:rPr lang="pt-BR" sz="1800" b="1" smtClean="0"/>
              <a:t>3.4. Corpo Técnico Permanente</a:t>
            </a:r>
          </a:p>
          <a:p>
            <a:pPr>
              <a:buFont typeface="Arial" charset="0"/>
              <a:buNone/>
            </a:pPr>
            <a:endParaRPr lang="pt-BR" sz="1800" smtClean="0"/>
          </a:p>
          <a:p>
            <a:pPr>
              <a:buFont typeface="Arial" charset="0"/>
              <a:buNone/>
            </a:pPr>
            <a:r>
              <a:rPr lang="pt-BR" sz="1800" smtClean="0"/>
              <a:t>Cuidando de área sensível de cada Corte de origem, conveniente se mostra constituir setor específico para tratar de recursos dirigidos às Instâncias Superiores, dotando-o de pessoal tecnicamente preparado.</a:t>
            </a:r>
          </a:p>
          <a:p>
            <a:pPr>
              <a:buFont typeface="Arial" charset="0"/>
              <a:buNone/>
            </a:pPr>
            <a:r>
              <a:rPr lang="pt-BR" sz="1800" smtClean="0"/>
              <a:t>Por igual, importante manter uma estrutura apta à continuidade do trabalho, evitando-se, a cada alteração na Administração, modificação de rumo.</a:t>
            </a:r>
          </a:p>
          <a:p>
            <a:pPr>
              <a:buFont typeface="Arial" charset="0"/>
              <a:buNone/>
            </a:pPr>
            <a:r>
              <a:rPr lang="pt-BR" sz="1800" smtClean="0"/>
              <a:t>Isso foi reconhecido e definido, com muita propriedade, pelo CNJ, em sua recente Resolução 160/2012, que dispôs sobre o organização do Núcleo de Repercussão Geral e Recursos Repetitivos (NURER) no âmbito do Poder Judiciário.</a:t>
            </a:r>
          </a:p>
          <a:p>
            <a:pPr>
              <a:buFont typeface="Arial" charset="0"/>
              <a:buNone/>
            </a:pPr>
            <a:r>
              <a:rPr lang="pt-BR" sz="1800" smtClean="0"/>
              <a:t>No âmbito gaúcho, o NURER foi oficialmente criado pelo Ato n. 031/2012-P, de 08 de novembro de 2012, traduzindo o que na prática já se fazia junto às Vice-Presidências. Em gestão está o regramento fino do setor, que se dará por Ato expedido pela 1ª Vice-Presidência. </a:t>
            </a:r>
          </a:p>
          <a:p>
            <a:pPr>
              <a:buFont typeface="Arial" charset="0"/>
              <a:buNone/>
            </a:pPr>
            <a:endParaRPr lang="pt-BR" sz="180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 ...</a:t>
            </a:r>
            <a:endParaRPr lang="pt-BR" dirty="0"/>
          </a:p>
        </p:txBody>
      </p:sp>
      <p:sp>
        <p:nvSpPr>
          <p:cNvPr id="64514" name="Espaço Reservado para Conteúdo 5"/>
          <p:cNvSpPr>
            <a:spLocks noGrp="1"/>
          </p:cNvSpPr>
          <p:nvPr>
            <p:ph idx="1"/>
          </p:nvPr>
        </p:nvSpPr>
        <p:spPr>
          <a:xfrm>
            <a:off x="457200" y="549275"/>
            <a:ext cx="8229600" cy="5327650"/>
          </a:xfrm>
        </p:spPr>
        <p:txBody>
          <a:bodyPr/>
          <a:lstStyle/>
          <a:p>
            <a:pPr>
              <a:buFont typeface="Arial" charset="0"/>
              <a:buNone/>
            </a:pPr>
            <a:endParaRPr lang="pt-BR" sz="1800" smtClean="0"/>
          </a:p>
          <a:p>
            <a:pPr>
              <a:buFont typeface="Arial" charset="0"/>
              <a:buNone/>
            </a:pPr>
            <a:r>
              <a:rPr lang="pt-BR" sz="1800" b="1" smtClean="0"/>
              <a:t>3.5. Número de Processos Representativos da Controvérsia</a:t>
            </a:r>
            <a:endParaRPr lang="pt-BR" sz="1800" smtClean="0"/>
          </a:p>
          <a:p>
            <a:pPr>
              <a:buFont typeface="Arial" charset="0"/>
              <a:buNone/>
            </a:pPr>
            <a:r>
              <a:rPr lang="pt-BR" sz="1800" smtClean="0"/>
              <a:t>Como é interessante que o maior número de Ministros receba autos sujeitos a apreciação, assim como percalços de diversas ordens pode afetar o processo (como a desistência de recurso, a verificação posterior de intempestividade ou algum defeito), é conveniente que se envie ou separe em torno de </a:t>
            </a:r>
            <a:r>
              <a:rPr lang="pt-BR" sz="1800" b="1" smtClean="0"/>
              <a:t>30 (trinta) processos </a:t>
            </a:r>
            <a:r>
              <a:rPr lang="pt-BR" sz="1800" smtClean="0"/>
              <a:t>como representativos da controvérsia.</a:t>
            </a:r>
          </a:p>
          <a:p>
            <a:pPr>
              <a:buFont typeface="Arial" charset="0"/>
              <a:buNone/>
            </a:pPr>
            <a:r>
              <a:rPr lang="pt-BR" sz="1800" smtClean="0"/>
              <a:t>Em caso de dificuldade de se reunir 30 feitos aptos a representar a tese, evidentemente o número pode ser reduzido (15, 10 ou mesmo menos).</a:t>
            </a:r>
          </a:p>
          <a:p>
            <a:pPr>
              <a:buFont typeface="Arial" charset="0"/>
              <a:buNone/>
            </a:pPr>
            <a:r>
              <a:rPr lang="pt-BR" sz="1800" smtClean="0"/>
              <a:t> </a:t>
            </a:r>
          </a:p>
          <a:p>
            <a:pPr>
              <a:buFont typeface="Arial" charset="0"/>
              <a:buNone/>
            </a:pPr>
            <a:endParaRPr lang="pt-BR" sz="180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 ...</a:t>
            </a:r>
            <a:endParaRPr lang="pt-BR" dirty="0"/>
          </a:p>
        </p:txBody>
      </p:sp>
      <p:sp>
        <p:nvSpPr>
          <p:cNvPr id="66562" name="Espaço Reservado para Conteúdo 5"/>
          <p:cNvSpPr>
            <a:spLocks noGrp="1"/>
          </p:cNvSpPr>
          <p:nvPr>
            <p:ph idx="1"/>
          </p:nvPr>
        </p:nvSpPr>
        <p:spPr>
          <a:xfrm>
            <a:off x="457200" y="549275"/>
            <a:ext cx="8229600" cy="5327650"/>
          </a:xfrm>
        </p:spPr>
        <p:txBody>
          <a:bodyPr/>
          <a:lstStyle/>
          <a:p>
            <a:pPr>
              <a:buFont typeface="Arial" charset="0"/>
              <a:buNone/>
            </a:pPr>
            <a:r>
              <a:rPr lang="pt-BR" sz="1600" b="1" smtClean="0"/>
              <a:t>3.6 Listas de Discussão</a:t>
            </a:r>
            <a:endParaRPr lang="pt-BR" sz="1600" smtClean="0"/>
          </a:p>
          <a:p>
            <a:pPr>
              <a:buFont typeface="Arial" charset="0"/>
              <a:buNone/>
            </a:pPr>
            <a:r>
              <a:rPr lang="pt-BR" sz="1600" smtClean="0"/>
              <a:t>Relevante meio de comunicação entre os agentes e operadores dos sistemas de RG e RR, a rede mundial permite dupla função para melhor consecução de todos os propósitos.</a:t>
            </a:r>
          </a:p>
          <a:p>
            <a:pPr>
              <a:buFont typeface="Arial" charset="0"/>
              <a:buNone/>
            </a:pPr>
            <a:r>
              <a:rPr lang="pt-BR" sz="1600" smtClean="0"/>
              <a:t>A adoção de Lista de Discussão entre os tribunais locais e as Cortes Superiores permite, ao mesmo tempo, a saudável troca de dados, como mais pronta e direta solução de percalços.</a:t>
            </a:r>
          </a:p>
          <a:p>
            <a:pPr>
              <a:buFont typeface="Arial" charset="0"/>
              <a:buNone/>
            </a:pPr>
            <a:r>
              <a:rPr lang="pt-BR" sz="1600" smtClean="0"/>
              <a:t>No STF existe fórum criado na gestão do Ministro César Peluso, que foi um bom avanço nesse sentido, e mais recentemente melhorado, nas gestões dos Ministros Ayres Britto e Joaquim Barbosa.</a:t>
            </a:r>
          </a:p>
          <a:p>
            <a:pPr>
              <a:buFont typeface="Arial" charset="0"/>
              <a:buNone/>
            </a:pPr>
            <a:r>
              <a:rPr lang="pt-BR" sz="1600" smtClean="0"/>
              <a:t>Já pudemos perceber o avanço com a utilização de ferramenta do STF, que </a:t>
            </a:r>
            <a:r>
              <a:rPr lang="pt-BR" sz="1600" b="1" smtClean="0"/>
              <a:t>conecta os endereços eletrônicos de todos os cadastrados</a:t>
            </a:r>
            <a:r>
              <a:rPr lang="pt-BR" sz="1600" smtClean="0"/>
              <a:t>, em permanente e recíproca troca de </a:t>
            </a:r>
            <a:r>
              <a:rPr lang="pt-BR" sz="1600" i="1" smtClean="0"/>
              <a:t>e-mails</a:t>
            </a:r>
            <a:r>
              <a:rPr lang="pt-BR" sz="1600" smtClean="0"/>
              <a:t>, mecanismo pelo qual todos os interessados enviam e recebem mensagens de forma direta, otimizando a participação e a troca de ideias e experiências.</a:t>
            </a:r>
          </a:p>
          <a:p>
            <a:pPr>
              <a:buFont typeface="Arial" charset="0"/>
              <a:buNone/>
            </a:pPr>
            <a:r>
              <a:rPr lang="pt-BR" sz="1600" smtClean="0"/>
              <a:t>A Lista de Discussão permite a divisão em assuntos de diversas naturezas e interesses, desde as que envolvem apenas as Cortes locais (dúvidas sobre procedimentos ou mecanismos que a elas dizem respeito) até as que requerem definição pelas Cortes Superiores (notadamente interpretação de teses/temas).</a:t>
            </a:r>
          </a:p>
          <a:p>
            <a:pPr>
              <a:buFont typeface="Arial" charset="0"/>
              <a:buNone/>
            </a:pPr>
            <a:r>
              <a:rPr lang="pt-BR" sz="1600" smtClean="0"/>
              <a:t>No STJ, foi aprovada a criação de lista de discussões similar, na gestão do Min. Ari Pargendler, em fase de testes.</a:t>
            </a:r>
          </a:p>
          <a:p>
            <a:pPr>
              <a:buFont typeface="Arial" charset="0"/>
              <a:buNone/>
            </a:pPr>
            <a:r>
              <a:rPr lang="pt-BR" sz="1600" smtClean="0"/>
              <a:t>Seguimos enaltecendo o uso de tais listas como divisor de águas no trato de RG e RR.</a:t>
            </a:r>
          </a:p>
          <a:p>
            <a:pPr>
              <a:buFont typeface="Arial" charset="0"/>
              <a:buNone/>
            </a:pPr>
            <a:endParaRPr lang="pt-BR" sz="1600" smtClean="0"/>
          </a:p>
          <a:p>
            <a:pPr>
              <a:buFont typeface="Arial" charset="0"/>
              <a:buNone/>
            </a:pPr>
            <a:endParaRPr lang="pt-BR" sz="160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3. UNIFORMIZAÇÃO E FACILITAÇÃO DO USO DO SISTEMA ...</a:t>
            </a:r>
            <a:endParaRPr lang="pt-BR" dirty="0"/>
          </a:p>
        </p:txBody>
      </p:sp>
      <p:sp>
        <p:nvSpPr>
          <p:cNvPr id="68610" name="Espaço Reservado para Conteúdo 5"/>
          <p:cNvSpPr>
            <a:spLocks noGrp="1"/>
          </p:cNvSpPr>
          <p:nvPr>
            <p:ph idx="1"/>
          </p:nvPr>
        </p:nvSpPr>
        <p:spPr>
          <a:xfrm>
            <a:off x="457200" y="549275"/>
            <a:ext cx="8229600" cy="5327650"/>
          </a:xfrm>
        </p:spPr>
        <p:txBody>
          <a:bodyPr/>
          <a:lstStyle/>
          <a:p>
            <a:pPr>
              <a:buFont typeface="Arial" charset="0"/>
              <a:buNone/>
            </a:pPr>
            <a:r>
              <a:rPr lang="pt-BR" sz="1600" b="1" smtClean="0"/>
              <a:t>3.7. Plenário Virtual</a:t>
            </a:r>
            <a:endParaRPr lang="pt-BR" sz="1600" smtClean="0"/>
          </a:p>
          <a:p>
            <a:pPr>
              <a:buFont typeface="Arial" charset="0"/>
              <a:buNone/>
            </a:pPr>
            <a:r>
              <a:rPr lang="pt-BR" sz="1600" smtClean="0"/>
              <a:t>Sugestão contida no item </a:t>
            </a:r>
            <a:r>
              <a:rPr lang="pt-BR" sz="1600" b="1" smtClean="0"/>
              <a:t>1.2</a:t>
            </a:r>
            <a:r>
              <a:rPr lang="pt-BR" sz="1600" smtClean="0"/>
              <a:t> (supra).</a:t>
            </a:r>
          </a:p>
          <a:p>
            <a:pPr>
              <a:buFont typeface="Arial" charset="0"/>
              <a:buNone/>
            </a:pPr>
            <a:r>
              <a:rPr lang="pt-BR" sz="1600" smtClean="0"/>
              <a:t>Adoção, no STJ, de sistemática similar à da RG para a </a:t>
            </a:r>
            <a:r>
              <a:rPr lang="pt-BR" sz="1600" b="1" smtClean="0"/>
              <a:t>afetação</a:t>
            </a:r>
            <a:r>
              <a:rPr lang="pt-BR" sz="1600" smtClean="0"/>
              <a:t> de representativo da controvérsia, por meio eletrônico.</a:t>
            </a:r>
          </a:p>
          <a:p>
            <a:pPr>
              <a:buFont typeface="Arial" charset="0"/>
              <a:buNone/>
            </a:pPr>
            <a:r>
              <a:rPr lang="pt-BR" sz="1600" smtClean="0"/>
              <a:t>(Verificar informação de edição de sistema próprio, no STJ, privilegiando a manifestação efetiva – positiva – para afetação) </a:t>
            </a:r>
          </a:p>
          <a:p>
            <a:pPr>
              <a:buFont typeface="Arial" charset="0"/>
              <a:buNone/>
            </a:pPr>
            <a:r>
              <a:rPr lang="pt-BR" sz="1600" b="1" smtClean="0"/>
              <a:t>3.8. Identificação Clara do Representativo da Controvérsia</a:t>
            </a:r>
            <a:endParaRPr lang="pt-BR" sz="1600" smtClean="0"/>
          </a:p>
          <a:p>
            <a:pPr>
              <a:buFont typeface="Arial" charset="0"/>
              <a:buNone/>
            </a:pPr>
            <a:r>
              <a:rPr lang="pt-BR" sz="1600" smtClean="0"/>
              <a:t>Importante anotar que compete às Cortes Superiores darem tratamento diferenciado aos representativos da controvérsia, sem o que o sistema perde sentido.</a:t>
            </a:r>
          </a:p>
          <a:p>
            <a:pPr>
              <a:buFont typeface="Arial" charset="0"/>
              <a:buNone/>
            </a:pPr>
            <a:r>
              <a:rPr lang="pt-BR" sz="1600" smtClean="0"/>
              <a:t>A realidade mostra, entretanto, que, embora enviados às Cortes Superiores como representativos de controvérsia, em muitos casos os feitos são apreciados de modo comum, com as mais variadas decisões, sem adoção dos mecanismos de repercussão geral e repetitivos.</a:t>
            </a:r>
          </a:p>
          <a:p>
            <a:pPr>
              <a:buFont typeface="Arial" charset="0"/>
              <a:buNone/>
            </a:pPr>
            <a:r>
              <a:rPr lang="pt-BR" sz="1600" smtClean="0"/>
              <a:t>Talvez isso ocorra porque não há </a:t>
            </a:r>
            <a:r>
              <a:rPr lang="pt-BR" sz="1600" b="1" smtClean="0"/>
              <a:t>identificação distinta e clara</a:t>
            </a:r>
            <a:r>
              <a:rPr lang="pt-BR" sz="1600" smtClean="0"/>
              <a:t> na </a:t>
            </a:r>
            <a:r>
              <a:rPr lang="pt-BR" sz="1600" b="1" smtClean="0"/>
              <a:t>etiqueta</a:t>
            </a:r>
            <a:r>
              <a:rPr lang="pt-BR" sz="1600" smtClean="0"/>
              <a:t> e na </a:t>
            </a:r>
            <a:r>
              <a:rPr lang="pt-BR" sz="1600" b="1" smtClean="0"/>
              <a:t>movimentação</a:t>
            </a:r>
            <a:r>
              <a:rPr lang="pt-BR" sz="1600" smtClean="0"/>
              <a:t> processual, chamando a atenção de quem maneja os autos para a relevância da questão posta e do quanto aquele caderno representa.</a:t>
            </a:r>
          </a:p>
          <a:p>
            <a:pPr>
              <a:buFont typeface="Arial" charset="0"/>
              <a:buNone/>
            </a:pPr>
            <a:r>
              <a:rPr lang="pt-BR" sz="1600" smtClean="0"/>
              <a:t>Assim, a sugestão é de que se crie, a partir da Tabela Unificada do CNJ, </a:t>
            </a:r>
            <a:r>
              <a:rPr lang="pt-BR" sz="1600" b="1" smtClean="0"/>
              <a:t>classe e assunto</a:t>
            </a:r>
            <a:r>
              <a:rPr lang="pt-BR" sz="1600" smtClean="0"/>
              <a:t> específicos, ou ao menos um </a:t>
            </a:r>
            <a:r>
              <a:rPr lang="pt-BR" sz="1600" b="1" smtClean="0"/>
              <a:t>assunto</a:t>
            </a:r>
            <a:r>
              <a:rPr lang="pt-BR" sz="1600" smtClean="0"/>
              <a:t> específico, dentro da classe de recursos, para os representativos da controvérsia.</a:t>
            </a:r>
          </a:p>
          <a:p>
            <a:pPr>
              <a:buFont typeface="Arial" charset="0"/>
              <a:buNone/>
            </a:pPr>
            <a:r>
              <a:rPr lang="pt-BR" sz="1600" smtClean="0"/>
              <a:t>Isso tornaria mais evidente o mecanismo não apenas para quem manuseia os autos como para quem pesquisa a situação do processo, além de propiciar maior alcance e compreensão do sistema para qualquer pessoa que se depare com a informação processual.</a:t>
            </a:r>
          </a:p>
          <a:p>
            <a:pPr>
              <a:buFont typeface="Arial" charset="0"/>
              <a:buNone/>
            </a:pPr>
            <a:endParaRPr lang="pt-BR" sz="1600" smtClean="0"/>
          </a:p>
          <a:p>
            <a:pPr>
              <a:buFont typeface="Arial" charset="0"/>
              <a:buNone/>
            </a:pPr>
            <a:endParaRPr lang="pt-BR" sz="160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70658" name="Espaço Reservado para Conteúdo 5"/>
          <p:cNvSpPr>
            <a:spLocks noGrp="1"/>
          </p:cNvSpPr>
          <p:nvPr>
            <p:ph idx="1"/>
          </p:nvPr>
        </p:nvSpPr>
        <p:spPr>
          <a:xfrm>
            <a:off x="457200" y="549275"/>
            <a:ext cx="8229600" cy="5327650"/>
          </a:xfrm>
        </p:spPr>
        <p:txBody>
          <a:bodyPr/>
          <a:lstStyle/>
          <a:p>
            <a:pPr>
              <a:buFont typeface="Arial" charset="0"/>
              <a:buNone/>
            </a:pPr>
            <a:r>
              <a:rPr lang="pt-BR" sz="1600" b="1" smtClean="0"/>
              <a:t>4.1. Agravos</a:t>
            </a:r>
            <a:endParaRPr lang="pt-BR" sz="1600" smtClean="0"/>
          </a:p>
          <a:p>
            <a:pPr>
              <a:buFont typeface="Arial" charset="0"/>
              <a:buNone/>
            </a:pPr>
            <a:r>
              <a:rPr lang="pt-BR" sz="1600" b="1" smtClean="0"/>
              <a:t> 4.1.1. Considerações gerais sobre o assunto</a:t>
            </a:r>
            <a:endParaRPr lang="pt-BR" sz="1600" smtClean="0"/>
          </a:p>
          <a:p>
            <a:pPr>
              <a:buFont typeface="Arial" charset="0"/>
              <a:buNone/>
            </a:pPr>
            <a:r>
              <a:rPr lang="pt-BR" sz="1600" smtClean="0"/>
              <a:t>Não se deve fomentar o uso das Cortes Superiores como sucedâneo de “Triplo Grau”. Nosso sistema adota a revisão pelas Casas de origem (duplo grau), em que </a:t>
            </a:r>
            <a:r>
              <a:rPr lang="pt-BR" sz="1600" b="1" smtClean="0"/>
              <a:t>excepcionalmente</a:t>
            </a:r>
            <a:r>
              <a:rPr lang="pt-BR" sz="1600" smtClean="0"/>
              <a:t> se deve levar pleitos adiante dos tribunais revisores, ainda assim somente nas situações declinadas na CF.</a:t>
            </a:r>
          </a:p>
          <a:p>
            <a:pPr>
              <a:buFont typeface="Arial" charset="0"/>
              <a:buNone/>
            </a:pPr>
            <a:r>
              <a:rPr lang="pt-BR" sz="1600" smtClean="0"/>
              <a:t>A assertiva se mostra mais grave quando se pretende levar ao STF ou ao STJ causas </a:t>
            </a:r>
            <a:r>
              <a:rPr lang="pt-BR" sz="1600" b="1" smtClean="0"/>
              <a:t>já definidas via representativos de controvérsias</a:t>
            </a:r>
            <a:r>
              <a:rPr lang="pt-BR" sz="1600" smtClean="0"/>
              <a:t>.</a:t>
            </a:r>
          </a:p>
          <a:p>
            <a:pPr>
              <a:buFont typeface="Arial" charset="0"/>
              <a:buNone/>
            </a:pPr>
            <a:r>
              <a:rPr lang="pt-BR" sz="1600" smtClean="0"/>
              <a:t>Para recusas gerais à admissibilidade recursal o CPC prevê o agravo (art. 544), cabível de decisão que </a:t>
            </a:r>
            <a:r>
              <a:rPr lang="pt-BR" sz="1600" b="1" smtClean="0"/>
              <a:t>negar seguimento</a:t>
            </a:r>
            <a:r>
              <a:rPr lang="pt-BR" sz="1600" smtClean="0"/>
              <a:t> a Recurso Extraordinário ou Especial.</a:t>
            </a:r>
          </a:p>
          <a:p>
            <a:pPr>
              <a:buFont typeface="Arial" charset="0"/>
              <a:buNone/>
            </a:pPr>
            <a:r>
              <a:rPr lang="pt-BR" sz="1600" smtClean="0"/>
              <a:t>Quanto ao sistema de RG, a irresignação possui outra natureza, dado que conflita com solução pretérita e distinta (ditada por tema-tese-paradigma), não sendo razoável que se dê trânsito a tal artifício.</a:t>
            </a:r>
          </a:p>
          <a:p>
            <a:pPr>
              <a:buFont typeface="Arial" charset="0"/>
              <a:buNone/>
            </a:pPr>
            <a:r>
              <a:rPr lang="pt-BR" sz="1600" smtClean="0"/>
              <a:t>Por causa disso a Lei 11.418/06 não previu recurso contra a decisão que declara </a:t>
            </a:r>
            <a:r>
              <a:rPr lang="pt-BR" sz="1600" b="1" smtClean="0"/>
              <a:t>prejudicado</a:t>
            </a:r>
            <a:r>
              <a:rPr lang="pt-BR" sz="1600" smtClean="0"/>
              <a:t> o RE (CPC, art. 543-B, § 3º). O mesmo fez a Lei 11.672/08, no âmbito do STJ, quanto a REsp </a:t>
            </a:r>
            <a:r>
              <a:rPr lang="pt-BR" sz="1600" b="1" smtClean="0"/>
              <a:t>denegado</a:t>
            </a:r>
            <a:r>
              <a:rPr lang="pt-BR" sz="1600" smtClean="0"/>
              <a:t> (CPC, art. 543-C, § 7º, I).</a:t>
            </a:r>
          </a:p>
          <a:p>
            <a:pPr>
              <a:buFont typeface="Arial" charset="0"/>
              <a:buNone/>
            </a:pPr>
            <a:r>
              <a:rPr lang="pt-BR" sz="1600" smtClean="0"/>
              <a:t>E qual o motivo disso? Parece claro que o Tribunal </a:t>
            </a:r>
            <a:r>
              <a:rPr lang="pt-BR" sz="1600" i="1" smtClean="0"/>
              <a:t>a quo</a:t>
            </a:r>
            <a:r>
              <a:rPr lang="pt-BR" sz="1600" smtClean="0"/>
              <a:t> </a:t>
            </a:r>
            <a:r>
              <a:rPr lang="pt-BR" sz="1600" b="1" smtClean="0"/>
              <a:t>não pode</a:t>
            </a:r>
            <a:r>
              <a:rPr lang="pt-BR" sz="1600" smtClean="0"/>
              <a:t> </a:t>
            </a:r>
            <a:r>
              <a:rPr lang="pt-BR" sz="1600" b="1" smtClean="0"/>
              <a:t>examinar</a:t>
            </a:r>
            <a:r>
              <a:rPr lang="pt-BR" sz="1600" smtClean="0"/>
              <a:t> (sequer fazer juízo de admissibilidade em torno de) matéria sobre a qual </a:t>
            </a:r>
            <a:r>
              <a:rPr lang="pt-BR" sz="1600" b="1" smtClean="0"/>
              <a:t>já decidiu a Superior Instância</a:t>
            </a:r>
            <a:r>
              <a:rPr lang="pt-BR" sz="1600" smtClean="0"/>
              <a:t>.</a:t>
            </a:r>
          </a:p>
          <a:p>
            <a:pPr>
              <a:buFont typeface="Arial" charset="0"/>
              <a:buNone/>
            </a:pPr>
            <a:r>
              <a:rPr lang="pt-BR" sz="1600" smtClean="0"/>
              <a:t>...</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72706" name="Espaço Reservado para Conteúdo 5"/>
          <p:cNvSpPr>
            <a:spLocks noGrp="1"/>
          </p:cNvSpPr>
          <p:nvPr>
            <p:ph idx="1"/>
          </p:nvPr>
        </p:nvSpPr>
        <p:spPr>
          <a:xfrm>
            <a:off x="457200" y="549275"/>
            <a:ext cx="8229600" cy="5327650"/>
          </a:xfrm>
        </p:spPr>
        <p:txBody>
          <a:bodyPr/>
          <a:lstStyle/>
          <a:p>
            <a:pPr>
              <a:buFont typeface="Arial" charset="0"/>
              <a:buNone/>
            </a:pPr>
            <a:r>
              <a:rPr lang="pt-BR" sz="1600" b="1" smtClean="0"/>
              <a:t>4.1. Agravos</a:t>
            </a:r>
            <a:endParaRPr lang="pt-BR" sz="1600" smtClean="0"/>
          </a:p>
          <a:p>
            <a:pPr>
              <a:buFont typeface="Arial" charset="0"/>
              <a:buNone/>
            </a:pPr>
            <a:r>
              <a:rPr lang="pt-BR" sz="1600" smtClean="0"/>
              <a:t>...</a:t>
            </a:r>
          </a:p>
          <a:p>
            <a:pPr>
              <a:buFont typeface="Arial" charset="0"/>
              <a:buNone/>
            </a:pPr>
            <a:r>
              <a:rPr lang="pt-BR" sz="1600" smtClean="0"/>
              <a:t>Assim sendo, e uma vez que a decisão de mérito da causa vinculada a tema-paradigma pertence ao STF e ao STJ, o “agravo regimental” somente tem cabimento quando o exame da RG (ou da repetitividade) operou nas seguintes hipóteses: </a:t>
            </a:r>
            <a:r>
              <a:rPr lang="pt-BR" sz="1600" b="1" smtClean="0"/>
              <a:t>erro, omissão, dúvida, contradição ou obscuridade</a:t>
            </a:r>
            <a:r>
              <a:rPr lang="pt-BR" sz="1600" smtClean="0"/>
              <a:t>.</a:t>
            </a:r>
          </a:p>
          <a:p>
            <a:pPr>
              <a:buFont typeface="Arial" charset="0"/>
              <a:buNone/>
            </a:pPr>
            <a:r>
              <a:rPr lang="pt-BR" sz="1600" smtClean="0"/>
              <a:t>Ora. Todos esses itens se resolvem com uma </a:t>
            </a:r>
            <a:r>
              <a:rPr lang="pt-BR" sz="1600" b="1" smtClean="0"/>
              <a:t>simples petição</a:t>
            </a:r>
            <a:r>
              <a:rPr lang="pt-BR" sz="1600" smtClean="0"/>
              <a:t> (pedido de reconsideração) ou </a:t>
            </a:r>
            <a:r>
              <a:rPr lang="pt-BR" sz="1600" b="1" smtClean="0"/>
              <a:t>embargos de declaração</a:t>
            </a:r>
            <a:r>
              <a:rPr lang="pt-BR" sz="1600" smtClean="0"/>
              <a:t> dirigidos ao prolator da decisão ou despacho. Isto é, se o intento do recorrente é “consertar” um exame malfeito na etapa de admissibilidade, ele obterá o desiderato sem ser preciso recorrer (via reflexa) a um colegiado (lá ou aqui).</a:t>
            </a:r>
          </a:p>
          <a:p>
            <a:pPr>
              <a:buFont typeface="Arial" charset="0"/>
              <a:buNone/>
            </a:pPr>
            <a:r>
              <a:rPr lang="pt-BR" sz="1600" smtClean="0"/>
              <a:t>Mas se o móvel do recorrente é meramente desafiar a decisão </a:t>
            </a:r>
            <a:r>
              <a:rPr lang="pt-BR" sz="1600" b="1" smtClean="0"/>
              <a:t>de mérito</a:t>
            </a:r>
            <a:r>
              <a:rPr lang="pt-BR" sz="1600" smtClean="0"/>
              <a:t>, tal pleito não teria cabida, aqui ou alhures, não merecendo, também por essa leitura, uma (re)apreciação por colegiado.</a:t>
            </a:r>
          </a:p>
          <a:p>
            <a:pPr>
              <a:buFont typeface="Arial" charset="0"/>
              <a:buNone/>
            </a:pPr>
            <a:r>
              <a:rPr lang="pt-BR" sz="1600" smtClean="0"/>
              <a:t>É sabido que a Corte Constitucional, em recentes anos, passou a receber ditas irresignações, convertendo-as em </a:t>
            </a:r>
            <a:r>
              <a:rPr lang="pt-BR" sz="1600" b="1" smtClean="0"/>
              <a:t>agravo regimental</a:t>
            </a:r>
            <a:r>
              <a:rPr lang="pt-BR" sz="1600" smtClean="0"/>
              <a:t> e baixando-as à origem para enfrentamento. O mesmo fez o STJ.</a:t>
            </a:r>
          </a:p>
          <a:p>
            <a:pPr>
              <a:buFont typeface="Arial" charset="0"/>
              <a:buNone/>
            </a:pPr>
            <a:r>
              <a:rPr lang="pt-BR" sz="1600" smtClean="0"/>
              <a:t>...</a:t>
            </a:r>
          </a:p>
          <a:p>
            <a:pPr>
              <a:buFont typeface="Arial" charset="0"/>
              <a:buNone/>
            </a:pPr>
            <a:endParaRPr lang="pt-BR" sz="1600" smtClean="0"/>
          </a:p>
          <a:p>
            <a:pPr>
              <a:buFont typeface="Arial" charset="0"/>
              <a:buNone/>
            </a:pPr>
            <a:endParaRPr lang="pt-BR" sz="160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74754" name="Espaço Reservado para Conteúdo 5"/>
          <p:cNvSpPr>
            <a:spLocks noGrp="1"/>
          </p:cNvSpPr>
          <p:nvPr>
            <p:ph idx="1"/>
          </p:nvPr>
        </p:nvSpPr>
        <p:spPr>
          <a:xfrm>
            <a:off x="457200" y="549275"/>
            <a:ext cx="8229600" cy="5327650"/>
          </a:xfrm>
        </p:spPr>
        <p:txBody>
          <a:bodyPr/>
          <a:lstStyle/>
          <a:p>
            <a:pPr>
              <a:buFont typeface="Arial" charset="0"/>
              <a:buNone/>
            </a:pPr>
            <a:r>
              <a:rPr lang="pt-BR" sz="1600" b="1" smtClean="0"/>
              <a:t>4.1. Agravos</a:t>
            </a:r>
            <a:endParaRPr lang="pt-BR" sz="1600" smtClean="0"/>
          </a:p>
          <a:p>
            <a:pPr>
              <a:buFont typeface="Arial" charset="0"/>
              <a:buNone/>
            </a:pPr>
            <a:r>
              <a:rPr lang="pt-BR" sz="1600" b="1" smtClean="0"/>
              <a:t> 4.1.1. Considerações gerais sobre o assunto...</a:t>
            </a:r>
            <a:endParaRPr lang="pt-BR" sz="1600" smtClean="0"/>
          </a:p>
          <a:p>
            <a:pPr>
              <a:buFont typeface="Arial" charset="0"/>
              <a:buNone/>
            </a:pPr>
            <a:r>
              <a:rPr lang="pt-BR" sz="1600" smtClean="0"/>
              <a:t>Aqui se busca discutir com um pouco mais de vagar a questão, colocando cada situação em seu devido lugar:</a:t>
            </a:r>
          </a:p>
          <a:p>
            <a:pPr>
              <a:buFont typeface="Arial" charset="0"/>
              <a:buNone/>
            </a:pPr>
            <a:r>
              <a:rPr lang="pt-BR" sz="1600" smtClean="0"/>
              <a:t> a) recurso contra decisão que nega seguimento a RE ou REsp (isto é, que não está atrelada à RG ou Repetitivo) dá margem a </a:t>
            </a:r>
            <a:r>
              <a:rPr lang="pt-BR" sz="1600" b="1" smtClean="0"/>
              <a:t>agravo</a:t>
            </a:r>
            <a:r>
              <a:rPr lang="pt-BR" sz="1600" smtClean="0"/>
              <a:t> (do art. 544 do CPC); </a:t>
            </a:r>
          </a:p>
          <a:p>
            <a:pPr>
              <a:buFont typeface="Arial" charset="0"/>
              <a:buNone/>
            </a:pPr>
            <a:r>
              <a:rPr lang="pt-BR" sz="1600" smtClean="0"/>
              <a:t>b) recurso contra decisão que malversa aplicação à RG ou Repetitivo (por erro, omissão, contradição, obscuridade ou dúvida) desafia petição ou </a:t>
            </a:r>
            <a:r>
              <a:rPr lang="pt-BR" sz="1600" b="1" smtClean="0"/>
              <a:t>embargos de declaração</a:t>
            </a:r>
            <a:r>
              <a:rPr lang="pt-BR" sz="1600" smtClean="0"/>
              <a:t>; e</a:t>
            </a:r>
          </a:p>
          <a:p>
            <a:pPr>
              <a:buFont typeface="Arial" charset="0"/>
              <a:buNone/>
            </a:pPr>
            <a:r>
              <a:rPr lang="pt-BR" sz="1600" smtClean="0"/>
              <a:t>c) recurso contra decisão de fundo (mérito) da RG ou Repetitivo </a:t>
            </a:r>
            <a:r>
              <a:rPr lang="pt-BR" sz="1600" b="1" smtClean="0"/>
              <a:t>não deve ser conhecido</a:t>
            </a:r>
            <a:r>
              <a:rPr lang="pt-BR" sz="1600" smtClean="0"/>
              <a:t>, pois a aludida decisão é </a:t>
            </a:r>
            <a:r>
              <a:rPr lang="pt-BR" sz="1600" b="1" smtClean="0"/>
              <a:t>irrecorrível</a:t>
            </a:r>
            <a:r>
              <a:rPr lang="pt-BR" sz="1600" smtClean="0"/>
              <a:t> (sem pejo de dizer isso, com todas as letras).</a:t>
            </a:r>
          </a:p>
          <a:p>
            <a:pPr>
              <a:buFont typeface="Arial" charset="0"/>
              <a:buNone/>
            </a:pPr>
            <a:r>
              <a:rPr lang="pt-BR" sz="1600" smtClean="0"/>
              <a:t> </a:t>
            </a:r>
          </a:p>
          <a:p>
            <a:pPr>
              <a:buFont typeface="Arial" charset="0"/>
              <a:buNone/>
            </a:pPr>
            <a:r>
              <a:rPr lang="pt-BR" sz="1600" smtClean="0"/>
              <a:t>Essa solução põe cobro a qualquer hipótese, bastando apenas o bom esclarecimento junto aos operadores do Direito.</a:t>
            </a:r>
          </a:p>
          <a:p>
            <a:pPr>
              <a:buFont typeface="Arial" charset="0"/>
              <a:buNone/>
            </a:pPr>
            <a:endParaRPr lang="pt-BR" sz="1600" smtClean="0"/>
          </a:p>
          <a:p>
            <a:pPr>
              <a:buFont typeface="Arial" charset="0"/>
              <a:buNone/>
            </a:pPr>
            <a:endParaRPr lang="pt-BR" sz="160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76802" name="Espaço Reservado para Conteúdo 5"/>
          <p:cNvSpPr>
            <a:spLocks noGrp="1"/>
          </p:cNvSpPr>
          <p:nvPr>
            <p:ph idx="1"/>
          </p:nvPr>
        </p:nvSpPr>
        <p:spPr>
          <a:xfrm>
            <a:off x="457200" y="549275"/>
            <a:ext cx="8229600" cy="5327650"/>
          </a:xfrm>
        </p:spPr>
        <p:txBody>
          <a:bodyPr/>
          <a:lstStyle/>
          <a:p>
            <a:pPr>
              <a:buFont typeface="Arial" charset="0"/>
              <a:buNone/>
            </a:pPr>
            <a:r>
              <a:rPr lang="pt-BR" sz="1600" b="1" smtClean="0"/>
              <a:t>4.1. Agravos</a:t>
            </a:r>
            <a:endParaRPr lang="pt-BR" sz="1600" smtClean="0"/>
          </a:p>
          <a:p>
            <a:pPr>
              <a:buFont typeface="Arial" charset="0"/>
              <a:buNone/>
            </a:pPr>
            <a:r>
              <a:rPr lang="pt-BR" sz="1600" b="1" smtClean="0"/>
              <a:t> 4.1.1. Considerações gerais sobre o assunto...</a:t>
            </a:r>
            <a:endParaRPr lang="pt-BR" sz="1600" smtClean="0"/>
          </a:p>
          <a:p>
            <a:pPr>
              <a:buFont typeface="Arial" charset="0"/>
              <a:buNone/>
            </a:pPr>
            <a:r>
              <a:rPr lang="pt-BR" sz="1600" smtClean="0"/>
              <a:t>...</a:t>
            </a:r>
          </a:p>
          <a:p>
            <a:pPr>
              <a:buFont typeface="Arial" charset="0"/>
              <a:buNone/>
            </a:pPr>
            <a:r>
              <a:rPr lang="pt-BR" sz="1600" smtClean="0"/>
              <a:t>O Tribunal de Justiça do Rio de Janeiro aduz, em reforço à tese, o </a:t>
            </a:r>
            <a:r>
              <a:rPr lang="pt-BR" sz="1600" b="1" smtClean="0"/>
              <a:t>Principio da simetria</a:t>
            </a:r>
            <a:r>
              <a:rPr lang="pt-BR" sz="1600" smtClean="0"/>
              <a:t>: se não cabe AI nos Tribunais Superiores, também não deveria caber AReg nos Tribunais de origem. Por conta disso, no TJRJ não existe previsão regimental, de modo que apenas os agravos devolvidos pelos Tribunais superiores estão sendo encaminhados ao Órgão Especial para enfrentamento. Ainda ligado ao problema, há que se gizar inexistir na tabela de procedimentos do CNJ previsão para o agravo regimental em questão, o que provoca dificuldade para envio dos feitos para o Órgão Especial.</a:t>
            </a:r>
          </a:p>
          <a:p>
            <a:pPr>
              <a:buFont typeface="Arial" charset="0"/>
              <a:buNone/>
            </a:pPr>
            <a:r>
              <a:rPr lang="pt-BR" sz="1600" smtClean="0"/>
              <a:t>Ainda nesse contexto, justo porque não existe previsão legal ou regimental em torno de tais agravos regimentais, cada Tribunal local do país (de qualquer seara) teria que adotar, em seu regramento interno, solução que atendesse à determinação Superior.</a:t>
            </a:r>
          </a:p>
          <a:p>
            <a:pPr>
              <a:buFont typeface="Arial" charset="0"/>
              <a:buNone/>
            </a:pPr>
            <a:r>
              <a:rPr lang="pt-BR" sz="1600" smtClean="0"/>
              <a:t>Na prática, o que se tem observado é que </a:t>
            </a:r>
            <a:r>
              <a:rPr lang="pt-BR" sz="1600" b="1" smtClean="0"/>
              <a:t>cada Tribunal escolhe uma forma</a:t>
            </a:r>
            <a:r>
              <a:rPr lang="pt-BR" sz="1600" smtClean="0"/>
              <a:t> que mais lhe parece adequada ou viável, produzindo diversas modalidades de tramitação (conhecem-se ao menos seis tipos distintos em sete Tribunais consultados). Isso não parece razoável.</a:t>
            </a:r>
          </a:p>
          <a:p>
            <a:pPr>
              <a:buFont typeface="Arial" charset="0"/>
              <a:buNone/>
            </a:pPr>
            <a:r>
              <a:rPr lang="pt-BR" sz="1600" smtClean="0"/>
              <a:t>Mesmo que se insista na perpetuidade do “agravo regimental”, a dicotomia sugerida é a mesma, adotando-se o AReg para alegada aplicação equivocada dos institutos de RG e RR.</a:t>
            </a:r>
          </a:p>
          <a:p>
            <a:pPr>
              <a:buFont typeface="Arial" charset="0"/>
              <a:buNone/>
            </a:pPr>
            <a:endParaRPr lang="pt-BR" sz="1600" smtClean="0"/>
          </a:p>
          <a:p>
            <a:pPr>
              <a:buFont typeface="Arial" charset="0"/>
              <a:buNone/>
            </a:pPr>
            <a:endParaRPr lang="pt-BR" sz="160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1. PERCALÇOS ATINENTES À SUSPENSÃO DE RECURSOS</a:t>
            </a:r>
            <a:endParaRPr lang="pt-BR" dirty="0"/>
          </a:p>
        </p:txBody>
      </p:sp>
      <p:sp>
        <p:nvSpPr>
          <p:cNvPr id="23554" name="Espaço Reservado para Conteúdo 5"/>
          <p:cNvSpPr>
            <a:spLocks noGrp="1"/>
          </p:cNvSpPr>
          <p:nvPr>
            <p:ph idx="1"/>
          </p:nvPr>
        </p:nvSpPr>
        <p:spPr>
          <a:xfrm>
            <a:off x="323850" y="765175"/>
            <a:ext cx="8229600" cy="4856163"/>
          </a:xfrm>
        </p:spPr>
        <p:txBody>
          <a:bodyPr/>
          <a:lstStyle/>
          <a:p>
            <a:pPr>
              <a:buFont typeface="Arial" charset="0"/>
              <a:buNone/>
            </a:pPr>
            <a:r>
              <a:rPr lang="pt-BR" sz="1800" b="1" smtClean="0"/>
              <a:t>1.1. Preferência no Julgamento de Teses</a:t>
            </a:r>
          </a:p>
          <a:p>
            <a:pPr>
              <a:buFont typeface="Arial" charset="0"/>
              <a:buNone/>
            </a:pPr>
            <a:endParaRPr lang="pt-BR" sz="1800" smtClean="0"/>
          </a:p>
          <a:p>
            <a:pPr>
              <a:buFont typeface="Arial" charset="0"/>
              <a:buNone/>
            </a:pPr>
            <a:r>
              <a:rPr lang="pt-BR" sz="1800" smtClean="0"/>
              <a:t>Despiciendo digredir sobre o efeito do sistema de Recursos Repetitivos (RR), a exemplo da Repercussão Geral (RG), notadamente o sobrestamento/suspensão de processos para a formação de passivo junto às Casas de origem, na hipótese de delonga para julgamento de mérito.</a:t>
            </a:r>
          </a:p>
          <a:p>
            <a:pPr>
              <a:buFont typeface="Arial" charset="0"/>
              <a:buNone/>
            </a:pPr>
            <a:r>
              <a:rPr lang="pt-BR" sz="1800" smtClean="0"/>
              <a:t>Essa preocupação é mais sensível no tocante aos feitos criminais, pois, a par do volume, há o receio da prescrição da pretensão punitiva.</a:t>
            </a:r>
          </a:p>
          <a:p>
            <a:pPr>
              <a:buFont typeface="Arial" charset="0"/>
              <a:buNone/>
            </a:pPr>
            <a:r>
              <a:rPr lang="pt-BR" sz="1800" smtClean="0"/>
              <a:t>Em março de 2012, a primeira sugestão levada pelo TJRS a respeito de Repercussão Geral cingia a “</a:t>
            </a:r>
            <a:r>
              <a:rPr lang="pt-BR" sz="1800" i="1" smtClean="0"/>
              <a:t>que conste no Regimento Interno do STF que as demandas em que houve reconhecimento de repercussão geral tenham tratamento PRIORITÁRIO, já que o julgamento será aplicado a uma massa de processos que aguardam definição</a:t>
            </a:r>
            <a:r>
              <a:rPr lang="pt-BR" sz="1800" smtClean="0"/>
              <a:t>”.</a:t>
            </a:r>
          </a:p>
          <a:p>
            <a:pPr>
              <a:buFont typeface="Arial" charset="0"/>
              <a:buNone/>
            </a:pPr>
            <a:r>
              <a:rPr lang="pt-BR" sz="1800" smtClean="0"/>
              <a:t>Chegou-se até a sugerir medida mais elástica, a permitir espécie de </a:t>
            </a:r>
            <a:r>
              <a:rPr lang="pt-BR" sz="1800" b="1" smtClean="0"/>
              <a:t>cessação de sobrestamento</a:t>
            </a:r>
            <a:r>
              <a:rPr lang="pt-BR" sz="1800" smtClean="0"/>
              <a:t> a partir de determinado tempo.</a:t>
            </a:r>
          </a:p>
          <a:p>
            <a:pPr>
              <a:buFont typeface="Arial" charset="0"/>
              <a:buNone/>
            </a:pPr>
            <a:endParaRPr lang="pt-BR" sz="1800" smtClean="0"/>
          </a:p>
          <a:p>
            <a:pPr>
              <a:buFont typeface="Arial" charset="0"/>
              <a:buNone/>
            </a:pPr>
            <a:r>
              <a:rPr lang="pt-BR" sz="1800" smtClean="0"/>
              <a:t>...</a:t>
            </a:r>
          </a:p>
          <a:p>
            <a:pPr algn="just">
              <a:buFont typeface="Arial" charset="0"/>
              <a:buNone/>
            </a:pPr>
            <a:endParaRPr lang="pt-BR" sz="180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78850" name="Espaço Reservado para Conteúdo 5"/>
          <p:cNvSpPr>
            <a:spLocks noGrp="1"/>
          </p:cNvSpPr>
          <p:nvPr>
            <p:ph idx="1"/>
          </p:nvPr>
        </p:nvSpPr>
        <p:spPr>
          <a:xfrm>
            <a:off x="457200" y="549275"/>
            <a:ext cx="8229600" cy="5327650"/>
          </a:xfrm>
        </p:spPr>
        <p:txBody>
          <a:bodyPr/>
          <a:lstStyle/>
          <a:p>
            <a:pPr>
              <a:buFont typeface="Arial" charset="0"/>
              <a:buNone/>
            </a:pPr>
            <a:r>
              <a:rPr lang="pt-BR" sz="1800" b="1" smtClean="0"/>
              <a:t>4.1. Agravos</a:t>
            </a:r>
            <a:endParaRPr lang="pt-BR" sz="1800" smtClean="0"/>
          </a:p>
          <a:p>
            <a:pPr>
              <a:buFont typeface="Arial" charset="0"/>
              <a:buNone/>
            </a:pPr>
            <a:r>
              <a:rPr lang="pt-BR" sz="1800" b="1" smtClean="0"/>
              <a:t> 4.1.2. Agravos em Temas/Teses Mistos</a:t>
            </a:r>
            <a:endParaRPr lang="pt-BR" sz="1800" smtClean="0"/>
          </a:p>
          <a:p>
            <a:pPr>
              <a:buFont typeface="Arial" charset="0"/>
              <a:buNone/>
            </a:pPr>
            <a:r>
              <a:rPr lang="pt-BR" sz="1800" smtClean="0"/>
              <a:t>Nessa esteira, em complemento à idéia, e nos casos levantados no ponto “4” das dificuldades de março no STF, o juízo de admissibilidade pode ser desafiado por </a:t>
            </a:r>
            <a:r>
              <a:rPr lang="pt-BR" sz="1800" b="1" smtClean="0"/>
              <a:t>peças distintas</a:t>
            </a:r>
            <a:r>
              <a:rPr lang="pt-BR" sz="1800" smtClean="0"/>
              <a:t> (</a:t>
            </a:r>
            <a:r>
              <a:rPr lang="pt-BR" sz="1800" b="1" smtClean="0"/>
              <a:t>agravo</a:t>
            </a:r>
            <a:r>
              <a:rPr lang="pt-BR" sz="1800" smtClean="0"/>
              <a:t> para situação comum; </a:t>
            </a:r>
            <a:r>
              <a:rPr lang="pt-BR" sz="1800" b="1" smtClean="0"/>
              <a:t>ED, petição ou AReg</a:t>
            </a:r>
            <a:r>
              <a:rPr lang="pt-BR" sz="1800" smtClean="0"/>
              <a:t> para defeito na análise), mormente em demandas que vertem diversas controvérsias.</a:t>
            </a:r>
          </a:p>
          <a:p>
            <a:pPr>
              <a:buFont typeface="Arial" charset="0"/>
              <a:buNone/>
            </a:pPr>
            <a:r>
              <a:rPr lang="pt-BR" sz="1800" smtClean="0"/>
              <a:t>Enquanto não existe definição (legal, regimental ou pretoriana), a petição recursal que ataca todos os pontos, mesmo de conseqüências distintas, não merece ser considerada como “erro crasso”.</a:t>
            </a:r>
          </a:p>
          <a:p>
            <a:pPr>
              <a:buFont typeface="Arial" charset="0"/>
              <a:buNone/>
            </a:pPr>
            <a:r>
              <a:rPr lang="pt-BR" sz="1800" smtClean="0"/>
              <a:t>Sugere-se, em tal caso, que primeiro se defina a parte que toca à Corte local – tema de ED ou AReg – e depois se envie à Instância Superior.</a:t>
            </a:r>
          </a:p>
          <a:p>
            <a:pPr>
              <a:buFont typeface="Arial" charset="0"/>
              <a:buNone/>
            </a:pPr>
            <a:endParaRPr lang="pt-BR" sz="1800" smtClean="0"/>
          </a:p>
          <a:p>
            <a:pPr>
              <a:buFont typeface="Arial" charset="0"/>
              <a:buNone/>
            </a:pPr>
            <a:endParaRPr lang="pt-BR" sz="180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80898" name="Espaço Reservado para Conteúdo 5"/>
          <p:cNvSpPr>
            <a:spLocks noGrp="1"/>
          </p:cNvSpPr>
          <p:nvPr>
            <p:ph idx="1"/>
          </p:nvPr>
        </p:nvSpPr>
        <p:spPr>
          <a:xfrm>
            <a:off x="457200" y="549275"/>
            <a:ext cx="8435975" cy="5327650"/>
          </a:xfrm>
        </p:spPr>
        <p:txBody>
          <a:bodyPr/>
          <a:lstStyle/>
          <a:p>
            <a:pPr>
              <a:buFont typeface="Arial" charset="0"/>
              <a:buNone/>
            </a:pPr>
            <a:r>
              <a:rPr lang="pt-BR" sz="1800" b="1" smtClean="0"/>
              <a:t>4.1. Agravos</a:t>
            </a:r>
            <a:endParaRPr lang="pt-BR" sz="1800" smtClean="0"/>
          </a:p>
          <a:p>
            <a:pPr>
              <a:buFont typeface="Arial" charset="0"/>
              <a:buNone/>
            </a:pPr>
            <a:r>
              <a:rPr lang="pt-BR" sz="1800" b="1" smtClean="0"/>
              <a:t> 4.1.2. Agravos em Temas/Teses Mistos</a:t>
            </a:r>
            <a:endParaRPr lang="pt-BR" sz="1800" smtClean="0"/>
          </a:p>
          <a:p>
            <a:pPr>
              <a:buFont typeface="Arial" charset="0"/>
              <a:buNone/>
            </a:pPr>
            <a:r>
              <a:rPr lang="pt-BR" sz="1800" smtClean="0"/>
              <a:t>...</a:t>
            </a:r>
          </a:p>
          <a:p>
            <a:pPr>
              <a:buFont typeface="Arial" charset="0"/>
              <a:buNone/>
            </a:pPr>
            <a:r>
              <a:rPr lang="pt-BR" sz="1800" smtClean="0"/>
              <a:t>Adendo para quem sustenta o primado da unirrecorribilidade: o próprio sistema recursal excepcional (RE e REsp) é, em si, exceção à regra. Sendo duas as Cortes destinatárias da solução (STF ou STJ, para o agravo; tribunais locais, para os ED ou para o AReg), razoável partir a irresignação em peças, cada qual endereçada ao Órgão Julgador competente.</a:t>
            </a:r>
          </a:p>
          <a:p>
            <a:pPr>
              <a:buFont typeface="Arial" charset="0"/>
              <a:buNone/>
            </a:pPr>
            <a:r>
              <a:rPr lang="pt-BR" sz="1800" smtClean="0"/>
              <a:t>De todo modo, diante da celeuma travada em situação mista (recursos que versam mais de uma matéria), há que se regular o procedimento, tendo em vista a realidade apontada no item anterior.</a:t>
            </a:r>
          </a:p>
          <a:p>
            <a:pPr>
              <a:buFont typeface="Arial" charset="0"/>
              <a:buNone/>
            </a:pPr>
            <a:r>
              <a:rPr lang="pt-BR" sz="1800" smtClean="0"/>
              <a:t>Anota-se, por oportuno, ciência de posição em sentido diferente de Turma do E. STJ, considerando </a:t>
            </a:r>
            <a:r>
              <a:rPr lang="pt-BR" sz="1800" b="1" smtClean="0"/>
              <a:t>erro grave</a:t>
            </a:r>
            <a:r>
              <a:rPr lang="pt-BR" sz="1800" smtClean="0"/>
              <a:t> a interposição direta de “agravo regimental”.</a:t>
            </a:r>
          </a:p>
          <a:p>
            <a:pPr>
              <a:buFont typeface="Arial" charset="0"/>
              <a:buNone/>
            </a:pPr>
            <a:r>
              <a:rPr lang="pt-BR" sz="1800" b="1" u="sng" smtClean="0"/>
              <a:t>Observação 1</a:t>
            </a:r>
            <a:r>
              <a:rPr lang="pt-BR" sz="1800" smtClean="0"/>
              <a:t>: precedentes do STF passaram a repelir qualquer recurso ou postulado de decisões que aplicam RG, salvo o aludido agravo regimental para correção de rumo exatamente em torno da aplicação do instituto, o que vale para este item e o acima (4.1.1).</a:t>
            </a:r>
          </a:p>
          <a:p>
            <a:pPr>
              <a:buFont typeface="Arial" charset="0"/>
              <a:buNone/>
            </a:pPr>
            <a:r>
              <a:rPr lang="pt-BR" sz="1800" smtClean="0"/>
              <a:t>4. Recursos envolvendo temas mistos (com repercussão geral e sem repercussão geral).</a:t>
            </a:r>
          </a:p>
          <a:p>
            <a:pPr>
              <a:buFont typeface="Arial" charset="0"/>
              <a:buNone/>
            </a:pPr>
            <a:endParaRPr lang="pt-BR" sz="1800" smtClean="0"/>
          </a:p>
          <a:p>
            <a:pPr>
              <a:buFont typeface="Arial" charset="0"/>
              <a:buNone/>
            </a:pPr>
            <a:endParaRPr lang="pt-BR" sz="180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82946" name="Espaço Reservado para Conteúdo 5"/>
          <p:cNvSpPr>
            <a:spLocks noGrp="1"/>
          </p:cNvSpPr>
          <p:nvPr>
            <p:ph idx="1"/>
          </p:nvPr>
        </p:nvSpPr>
        <p:spPr>
          <a:xfrm>
            <a:off x="457200" y="549275"/>
            <a:ext cx="8435975" cy="5327650"/>
          </a:xfrm>
        </p:spPr>
        <p:txBody>
          <a:bodyPr/>
          <a:lstStyle/>
          <a:p>
            <a:pPr>
              <a:buFont typeface="Arial" charset="0"/>
              <a:buNone/>
            </a:pPr>
            <a:r>
              <a:rPr lang="pt-BR" sz="1600" b="1" smtClean="0"/>
              <a:t>4.2. Repercussão Geral Vertical</a:t>
            </a:r>
            <a:endParaRPr lang="pt-BR" sz="1600" smtClean="0"/>
          </a:p>
          <a:p>
            <a:pPr>
              <a:buFont typeface="Arial" charset="0"/>
              <a:buNone/>
            </a:pPr>
            <a:r>
              <a:rPr lang="pt-BR" sz="1600" smtClean="0"/>
              <a:t>Não confundir com Súmula Vinculante ou outra forma de ação coercitiva dirigida diretamente aos julgadores monocráticos ou aos tribunais.</a:t>
            </a:r>
          </a:p>
          <a:p>
            <a:pPr>
              <a:buFont typeface="Arial" charset="0"/>
              <a:buNone/>
            </a:pPr>
            <a:r>
              <a:rPr lang="pt-BR" sz="1600" smtClean="0"/>
              <a:t>Embora a primeira leitura possa gerar polêmica, a tese não causa especial ingerência na esfera jurisdicional. Basta dizer, ao início, que o Magistrado não está obrigado a aderir ao sistema proposto, podendo livremente apreciar o processo que lhe é confiado.</a:t>
            </a:r>
          </a:p>
          <a:p>
            <a:pPr>
              <a:buFont typeface="Arial" charset="0"/>
              <a:buNone/>
            </a:pPr>
            <a:r>
              <a:rPr lang="pt-BR" sz="1600" smtClean="0"/>
              <a:t>A ideia não deixa de ser racional e até singela.</a:t>
            </a:r>
          </a:p>
          <a:p>
            <a:pPr>
              <a:buFont typeface="Arial" charset="0"/>
              <a:buNone/>
            </a:pPr>
            <a:r>
              <a:rPr lang="pt-BR" sz="1600" smtClean="0"/>
              <a:t>Se o escopo de RG e de RR é obstar o envio de processos (causas) às Instâncias Superiores porque as matérias estão (ou serão, via representativos de controvérsias) </a:t>
            </a:r>
            <a:r>
              <a:rPr lang="pt-BR" sz="1600" b="1" smtClean="0"/>
              <a:t>pacificadas</a:t>
            </a:r>
            <a:r>
              <a:rPr lang="pt-BR" sz="1600" smtClean="0"/>
              <a:t>, ao menos em alguns casos não parece lógico perpetuar (ou fomentar) o andamento de feitos que discutem os mesmos temas e que se achem em esferas inferiores de cognição ou julgamento.</a:t>
            </a:r>
          </a:p>
          <a:p>
            <a:pPr>
              <a:buFont typeface="Arial" charset="0"/>
              <a:buNone/>
            </a:pPr>
            <a:r>
              <a:rPr lang="pt-BR" sz="1600" smtClean="0"/>
              <a:t>Por que sustar os processos que trazem tais temas apenas quando se pretende levá-los a Brasília?</a:t>
            </a:r>
          </a:p>
          <a:p>
            <a:pPr>
              <a:buFont typeface="Arial" charset="0"/>
              <a:buNone/>
            </a:pPr>
            <a:r>
              <a:rPr lang="pt-BR" sz="1600" smtClean="0"/>
              <a:t>Por que não </a:t>
            </a:r>
            <a:r>
              <a:rPr lang="pt-BR" sz="1600" b="1" smtClean="0"/>
              <a:t>possibilitar</a:t>
            </a:r>
            <a:r>
              <a:rPr lang="pt-BR" sz="1600" smtClean="0"/>
              <a:t> (note-se: “possibilitar”, e não determinar) que o Magistrado, identificando que a questão está sob o crivo de tema-paradigma, adote o sistema e aguarde o resultado da Corte Superior?</a:t>
            </a:r>
          </a:p>
          <a:p>
            <a:pPr>
              <a:buFont typeface="Arial" charset="0"/>
              <a:buNone/>
            </a:pPr>
            <a:r>
              <a:rPr lang="pt-BR" sz="1600" smtClean="0"/>
              <a:t>Por que obrigá-lo, e depois ao Tribunal de revisão, que labute sobre o processo, para ao final se ter solução uniformizada pelo resultado do paradigma (e que obriga, ademais, retorno dos autos às Câmaras e Turmas para eventual retratação)?</a:t>
            </a:r>
          </a:p>
          <a:p>
            <a:pPr>
              <a:buFont typeface="Arial" charset="0"/>
              <a:buNone/>
            </a:pPr>
            <a:r>
              <a:rPr lang="pt-BR" sz="1600" smtClean="0"/>
              <a:t>Por que deixar que trabalhe em feitos que, por leitura simples, terão solução preconizada pelo STF ou STJ, quando poderia se dedicar a outras causas que mais lhe reclamem dedicação e esforço?</a:t>
            </a:r>
          </a:p>
          <a:p>
            <a:pPr>
              <a:buFont typeface="Arial" charset="0"/>
              <a:buNone/>
            </a:pPr>
            <a:r>
              <a:rPr lang="pt-BR" sz="1600" smtClean="0"/>
              <a:t>...</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84994" name="Espaço Reservado para Conteúdo 5"/>
          <p:cNvSpPr>
            <a:spLocks noGrp="1"/>
          </p:cNvSpPr>
          <p:nvPr>
            <p:ph idx="1"/>
          </p:nvPr>
        </p:nvSpPr>
        <p:spPr>
          <a:xfrm>
            <a:off x="457200" y="549275"/>
            <a:ext cx="8435975" cy="5327650"/>
          </a:xfrm>
        </p:spPr>
        <p:txBody>
          <a:bodyPr/>
          <a:lstStyle/>
          <a:p>
            <a:pPr>
              <a:buFont typeface="Arial" charset="0"/>
              <a:buNone/>
            </a:pPr>
            <a:r>
              <a:rPr lang="pt-BR" sz="1600" b="1" smtClean="0"/>
              <a:t>4.2. Repercussão Geral Vertical ...</a:t>
            </a:r>
            <a:endParaRPr lang="pt-BR" sz="1600" smtClean="0"/>
          </a:p>
          <a:p>
            <a:pPr>
              <a:buFont typeface="Arial" charset="0"/>
              <a:buNone/>
            </a:pPr>
            <a:r>
              <a:rPr lang="pt-BR" sz="1600" smtClean="0"/>
              <a:t>É certo que essa medida não deve ser adotada em qualquer processo. Devem ser respeitadas as hipóteses de urgência, risco de perecimento do objeto ou de matéria que, por sua natureza, dê margem a interpretações diversas (com o que resguardada a hermenêutica construtiva dos Julgadores Monocráticos e dos Tribunais).</a:t>
            </a:r>
          </a:p>
          <a:p>
            <a:pPr>
              <a:buFont typeface="Arial" charset="0"/>
              <a:buNone/>
            </a:pPr>
            <a:r>
              <a:rPr lang="pt-BR" sz="1600" smtClean="0"/>
              <a:t>Mas em assuntos com que os operadores do Direito se batem apenas pelo procedimento obrigatório (notadamente demandas de massa), os sistemas de suspensão/sobrestamento bem poderiam ser aplicados desde a distribuição dos processos ou recursos, otimizando sobremodo a absurda carga depositada em cada Órgão Jurisdicional.</a:t>
            </a:r>
          </a:p>
          <a:p>
            <a:pPr>
              <a:buFont typeface="Arial" charset="0"/>
              <a:buNone/>
            </a:pPr>
            <a:r>
              <a:rPr lang="pt-BR" sz="1600" smtClean="0"/>
              <a:t>No TJRS, em alguns temas afetos ao Projeto de Gestão Estratégica das Ações de Massa, foram editados Atos pela 1ª Vice-Presidência, a quem compete supervisionar a distribuição dos processos no Tribunal (RITJRS, art. 44, II), no sentido de suspender a distribuição de determinados apelos/recursos no âmbito da Corte estadual. Os Atos se motivaram tanto por efeito de decisões de Brasília (RG e RR), como resultado de demandas coletivas (Ações Coletivas e Ações Civis Públicas).</a:t>
            </a:r>
          </a:p>
          <a:p>
            <a:pPr>
              <a:buFont typeface="Arial" charset="0"/>
              <a:buNone/>
            </a:pPr>
            <a:endParaRPr lang="pt-BR" sz="1600" smtClean="0"/>
          </a:p>
          <a:p>
            <a:pPr>
              <a:buFont typeface="Arial" charset="0"/>
              <a:buNone/>
            </a:pPr>
            <a:r>
              <a:rPr lang="pt-BR" sz="1600" smtClean="0"/>
              <a:t>...</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87042" name="Espaço Reservado para Conteúdo 5"/>
          <p:cNvSpPr>
            <a:spLocks noGrp="1"/>
          </p:cNvSpPr>
          <p:nvPr>
            <p:ph idx="1"/>
          </p:nvPr>
        </p:nvSpPr>
        <p:spPr>
          <a:xfrm>
            <a:off x="457200" y="549275"/>
            <a:ext cx="8435975" cy="5327650"/>
          </a:xfrm>
        </p:spPr>
        <p:txBody>
          <a:bodyPr/>
          <a:lstStyle/>
          <a:p>
            <a:pPr>
              <a:buFont typeface="Arial" charset="0"/>
              <a:buNone/>
            </a:pPr>
            <a:r>
              <a:rPr lang="pt-BR" sz="1600" b="1" smtClean="0"/>
              <a:t>4.2. Repercussão Geral Vertical </a:t>
            </a:r>
            <a:endParaRPr lang="pt-BR" sz="1600" smtClean="0"/>
          </a:p>
          <a:p>
            <a:pPr>
              <a:buFont typeface="Arial" charset="0"/>
              <a:buNone/>
            </a:pPr>
            <a:endParaRPr lang="pt-BR" sz="1600" smtClean="0"/>
          </a:p>
          <a:p>
            <a:pPr>
              <a:buFont typeface="Arial" charset="0"/>
              <a:buNone/>
            </a:pPr>
            <a:r>
              <a:rPr lang="pt-BR" sz="1600" smtClean="0"/>
              <a:t>...</a:t>
            </a:r>
          </a:p>
          <a:p>
            <a:pPr>
              <a:buFont typeface="Arial" charset="0"/>
              <a:buNone/>
            </a:pPr>
            <a:r>
              <a:rPr lang="pt-BR" sz="1600" smtClean="0"/>
              <a:t>E, via Corregedoria-Geral de Justiça, houve orientações aos Juízes em sentido similar, com recomendação de informação no mapa estatístico.</a:t>
            </a:r>
          </a:p>
          <a:p>
            <a:pPr>
              <a:buFont typeface="Arial" charset="0"/>
              <a:buNone/>
            </a:pPr>
            <a:r>
              <a:rPr lang="pt-BR" sz="1600" smtClean="0"/>
              <a:t>Malgrado se possa adotar, casuisticamente, tais medidas sem referir à tese “RG Vertical”, seria interessante, como fomentador do sistema, e em espectro até mais largo do que o original, que se erigisse essa possibilidade à lei, com alteração das regras de 2006 e 2008 (mais uma vez aproveitando o atual estudo de unificação dos sistemas nas Cortes Superiores).</a:t>
            </a:r>
          </a:p>
          <a:p>
            <a:pPr>
              <a:buFont typeface="Arial" charset="0"/>
              <a:buNone/>
            </a:pPr>
            <a:r>
              <a:rPr lang="pt-BR" sz="1600" smtClean="0"/>
              <a:t>Isso porque ainda não se tem um mecanismo adequado para suspensão de demandas de tal natureza, e isso é curial para que a Magistratura o encampe, sob pena de eventual cobrança via Conselho Nacional de Justiça (vide Meta 2 e outras recomendações/determinações).</a:t>
            </a:r>
          </a:p>
          <a:p>
            <a:pPr>
              <a:buFont typeface="Arial" charset="0"/>
              <a:buNone/>
            </a:pPr>
            <a:r>
              <a:rPr lang="pt-BR" sz="1600" smtClean="0"/>
              <a:t>Enquanto o conjunto de regras não se altera, parece razoável consultar o CNJ sobre eventual adoção/criação de código no mapa estatístico que permita ao Magistrado suspender feitos (por força de decisões externas), sem que isso lhe traga ônus como processos em descúria. Algo como “suspenso em razão de RG” ou “suspenso por força da tese/tema X”, que não reflita nas Metas do Conselho nacional.</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89090" name="Espaço Reservado para Conteúdo 5"/>
          <p:cNvSpPr>
            <a:spLocks noGrp="1"/>
          </p:cNvSpPr>
          <p:nvPr>
            <p:ph idx="1"/>
          </p:nvPr>
        </p:nvSpPr>
        <p:spPr>
          <a:xfrm>
            <a:off x="457200" y="549275"/>
            <a:ext cx="8435975" cy="5327650"/>
          </a:xfrm>
        </p:spPr>
        <p:txBody>
          <a:bodyPr/>
          <a:lstStyle/>
          <a:p>
            <a:pPr>
              <a:buFont typeface="Arial" charset="0"/>
              <a:buNone/>
            </a:pPr>
            <a:r>
              <a:rPr lang="pt-BR" sz="1600" b="1" smtClean="0"/>
              <a:t>4.3. Representativo da Controvérsia diante de Juízo de Admissibilidade Negativo – Possibilidade</a:t>
            </a:r>
            <a:endParaRPr lang="pt-BR" sz="1600" smtClean="0"/>
          </a:p>
          <a:p>
            <a:pPr>
              <a:buFont typeface="Arial" charset="0"/>
              <a:buNone/>
            </a:pPr>
            <a:r>
              <a:rPr lang="pt-BR" sz="1600" smtClean="0"/>
              <a:t>A presente proposta envolve a possibilidade de separar, via representativo da controvérsia, tese ligada a matéria que tem juízo de admissibilidade </a:t>
            </a:r>
            <a:r>
              <a:rPr lang="pt-BR" sz="1600" b="1" smtClean="0"/>
              <a:t>negativo</a:t>
            </a:r>
            <a:r>
              <a:rPr lang="pt-BR" sz="1600" smtClean="0"/>
              <a:t>, ou seja, em que naturalmente os recursos têm </a:t>
            </a:r>
            <a:r>
              <a:rPr lang="pt-BR" sz="1600" b="1" smtClean="0"/>
              <a:t>seguimento negado</a:t>
            </a:r>
            <a:r>
              <a:rPr lang="pt-BR" sz="1600" smtClean="0"/>
              <a:t>, quando o volume de feitos e a natureza da discussão o justificarem.</a:t>
            </a:r>
          </a:p>
          <a:p>
            <a:pPr>
              <a:buFont typeface="Arial" charset="0"/>
              <a:buNone/>
            </a:pPr>
            <a:r>
              <a:rPr lang="pt-BR" sz="1600" smtClean="0"/>
              <a:t>Não se olvida que, não obstante a iterativa negativa de seguimento, as partes insistem em buscar a instância superior, manejando o agravo do art. 544 do CPC. Esse mecanismo provoca, ainda que via reflexa, o envio de expressivo volume de recursos à Corte Superior, em assunto repetido às centenas ou milhares de demandas, em desacordo com o espírito da recente Lei de Recursos Repetitivos (Lei 11.672/08), assim como, na alçada do Supremo Tribunal Federal, da Lei da Repercussão Geral (Lei 11.418/06).</a:t>
            </a:r>
          </a:p>
          <a:p>
            <a:pPr>
              <a:buFont typeface="Arial" charset="0"/>
              <a:buNone/>
            </a:pPr>
            <a:r>
              <a:rPr lang="pt-BR" sz="1600" smtClean="0"/>
              <a:t>A realidade acabou mostrando que as Cortes Superiores (STF e STJ) passaram a ser açodadas não mais por recursos extraordinários ou especiais, mas sim por </a:t>
            </a:r>
            <a:r>
              <a:rPr lang="pt-BR" sz="1600" b="1" smtClean="0"/>
              <a:t>agravos</a:t>
            </a:r>
            <a:r>
              <a:rPr lang="pt-BR" sz="1600" smtClean="0"/>
              <a:t>, subprodutos dos sistemas. Em outras palavras, estamos “trocando” os especiais e extraordinários por “agravos”, e nenhuma das leis tratou de regrar, com essa dimensão e cuidado, o antigo agravo do art. 544 do CPC.</a:t>
            </a:r>
          </a:p>
          <a:p>
            <a:pPr>
              <a:buFont typeface="Arial" charset="0"/>
              <a:buNone/>
            </a:pPr>
            <a:r>
              <a:rPr lang="pt-BR" sz="1600" smtClean="0"/>
              <a:t>Em situação muito semelhante à anterior à edição daquelas leis, isso propicia a dilação do processo e do resultado da lide, assim como gera maior gasto de tempo e dedicação dos julgadores e serventuários, lidando com autos, atos e diligências que poderiam ser resolvidos por outros meios, caso adotados os mecanismos novos para todos os feitos que envolvem repetitividade ou repercussão geral.</a:t>
            </a:r>
          </a:p>
          <a:p>
            <a:pPr>
              <a:buFont typeface="Arial" charset="0"/>
              <a:buNone/>
            </a:pPr>
            <a:r>
              <a:rPr lang="pt-BR" sz="1600" smtClean="0"/>
              <a:t>...</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91138" name="Espaço Reservado para Conteúdo 5"/>
          <p:cNvSpPr>
            <a:spLocks noGrp="1"/>
          </p:cNvSpPr>
          <p:nvPr>
            <p:ph idx="1"/>
          </p:nvPr>
        </p:nvSpPr>
        <p:spPr>
          <a:xfrm>
            <a:off x="457200" y="549275"/>
            <a:ext cx="8435975" cy="5327650"/>
          </a:xfrm>
        </p:spPr>
        <p:txBody>
          <a:bodyPr/>
          <a:lstStyle/>
          <a:p>
            <a:pPr>
              <a:buFont typeface="Arial" charset="0"/>
              <a:buNone/>
            </a:pPr>
            <a:r>
              <a:rPr lang="pt-BR" sz="1600" b="1" smtClean="0"/>
              <a:t>4.3. Representativo da Controvérsia diante de Juízo de Admissibilidade Negativo – Possibilidade</a:t>
            </a:r>
            <a:endParaRPr lang="pt-BR" sz="1600" smtClean="0"/>
          </a:p>
          <a:p>
            <a:pPr>
              <a:buFont typeface="Arial" charset="0"/>
              <a:buNone/>
            </a:pPr>
            <a:r>
              <a:rPr lang="pt-BR" sz="1600" smtClean="0"/>
              <a:t>...</a:t>
            </a:r>
          </a:p>
          <a:p>
            <a:pPr>
              <a:buFont typeface="Arial" charset="0"/>
              <a:buNone/>
            </a:pPr>
            <a:r>
              <a:rPr lang="pt-BR" sz="1600" smtClean="0"/>
              <a:t>Mais: como os agravos são dirigidos às Cortes Superiores, os Tribunais locais devem ainda arcar com o ônus de seu envio (aqui no RS, por exemplo, ainda sem o processo eletrônico completo, devem passar pelo Serviço de Formação do Processo Digital), sem mencionar a perda de contato com a solução final, a depender de manifestação futura da Corte para onde endereçados.</a:t>
            </a:r>
          </a:p>
          <a:p>
            <a:pPr>
              <a:buFont typeface="Arial" charset="0"/>
              <a:buNone/>
            </a:pPr>
            <a:r>
              <a:rPr lang="pt-BR" sz="1600" smtClean="0"/>
              <a:t>Tal situação está a merecer reflexão e alteração de enfrentamento, no tocante a questões (pontuais ou não – como aqui) que isoladamente poderiam merecer censura no seguimento recursal quando do juízo de admissibilidade.</a:t>
            </a:r>
          </a:p>
          <a:p>
            <a:pPr>
              <a:buFont typeface="Arial" charset="0"/>
              <a:buNone/>
            </a:pPr>
            <a:r>
              <a:rPr lang="pt-BR" sz="1600" smtClean="0"/>
              <a:t>Ainda que aplicada precipuamente para casos em que teses ou temas devem ser admitidos para exame superior, a lei 11.672/08 não veda sua incidência também para essa segunda hipótese, em que, malgrado poder existir juízo de admissibilidade negativo (negar seguimento por diversas razões), a “multiplicidade de recursos com fundamento em idêntica questão de direito” (CPC, art. 543-C, primeira parte) dita ser conveniente que se selecione (admita) um deles como </a:t>
            </a:r>
            <a:r>
              <a:rPr lang="pt-BR" sz="1600" b="1" smtClean="0"/>
              <a:t>representativo da controvérsia</a:t>
            </a:r>
            <a:r>
              <a:rPr lang="pt-BR" sz="1600" smtClean="0"/>
              <a:t>, remetendo-o à consideração da Superior Instância, suspendendo os demais, na esteira do art. 543-C, § 1º.</a:t>
            </a:r>
          </a:p>
          <a:p>
            <a:pPr>
              <a:buFont typeface="Arial" charset="0"/>
              <a:buNone/>
            </a:pPr>
            <a:r>
              <a:rPr lang="pt-BR" sz="1600" smtClean="0"/>
              <a:t>Por essa leitura, o “admitir” que consta no aludido § 1º do CPC deve ser entendido como “selecionar”, justamente como aparece no art. 543-B, § 1º, do CPC, que dispõe sobre a sistemática da Repercussão Geral, junto ao STF.</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93186" name="Espaço Reservado para Conteúdo 5"/>
          <p:cNvSpPr>
            <a:spLocks noGrp="1"/>
          </p:cNvSpPr>
          <p:nvPr>
            <p:ph idx="1"/>
          </p:nvPr>
        </p:nvSpPr>
        <p:spPr>
          <a:xfrm>
            <a:off x="457200" y="549275"/>
            <a:ext cx="8435975" cy="5327650"/>
          </a:xfrm>
        </p:spPr>
        <p:txBody>
          <a:bodyPr/>
          <a:lstStyle/>
          <a:p>
            <a:pPr>
              <a:buFont typeface="Arial" charset="0"/>
              <a:buNone/>
            </a:pPr>
            <a:r>
              <a:rPr lang="pt-BR" sz="1600" b="1" smtClean="0"/>
              <a:t>4.3. Representativo da Controvérsia diante de Juízo de Admissibilidade Negativo – Possibilidade</a:t>
            </a:r>
            <a:endParaRPr lang="pt-BR" sz="1600" smtClean="0"/>
          </a:p>
          <a:p>
            <a:pPr>
              <a:buFont typeface="Arial" charset="0"/>
              <a:buNone/>
            </a:pPr>
            <a:r>
              <a:rPr lang="pt-BR" sz="1600" smtClean="0"/>
              <a:t>...</a:t>
            </a:r>
          </a:p>
          <a:p>
            <a:pPr>
              <a:buFont typeface="Arial" charset="0"/>
              <a:buNone/>
            </a:pPr>
            <a:r>
              <a:rPr lang="pt-BR" sz="1600" smtClean="0"/>
              <a:t>Isso porque em sendo a tese ora arguida submetida ao rito dos Recursos Repetitivos, a eventual decisão que denegar o recurso (art. 543-C, § 7º, I, CPC) desafiará, por entendimento dos Tribunais Superiores, </a:t>
            </a:r>
            <a:r>
              <a:rPr lang="pt-BR" sz="1600" b="1" smtClean="0"/>
              <a:t>agravo regimental</a:t>
            </a:r>
            <a:r>
              <a:rPr lang="pt-BR" sz="1600" smtClean="0"/>
              <a:t>, a ser apreciado pela Corte local, o que não apenas reduzirá o volume de agravos dirigidos ao STF e ao STJ, como agilizará a solução das demandas na origem.</a:t>
            </a:r>
          </a:p>
          <a:p>
            <a:pPr>
              <a:buFont typeface="Arial" charset="0"/>
              <a:buNone/>
            </a:pPr>
            <a:r>
              <a:rPr lang="pt-BR" sz="1600" smtClean="0"/>
              <a:t>Outro efeito positivo é o de que, no caso de a tese recorrida ser vitoriosa, isso virá também com a força do novo mecanismo, provocando desde a retratação até a modificação, para o futuro, da jurisprudência da Corte de origem, amoldando a questão à decisão paradigmática e evitando, também por essa forma, a vasta produção de agravos.</a:t>
            </a:r>
          </a:p>
          <a:p>
            <a:pPr>
              <a:buFont typeface="Arial" charset="0"/>
              <a:buNone/>
            </a:pPr>
            <a:r>
              <a:rPr lang="pt-BR" sz="1600" smtClean="0"/>
              <a:t>Para não passar batido, deve ser registrado que a solução proposta preserva o direito de recurso da parte, ainda que não para Brasília. E isso porque, para os casos e matérias em liça, o Tribunal Superior já terá se manifestado, sendo a análise local mera </a:t>
            </a:r>
            <a:r>
              <a:rPr lang="pt-BR" sz="1600" b="1" smtClean="0"/>
              <a:t>reprodução</a:t>
            </a:r>
            <a:r>
              <a:rPr lang="pt-BR" sz="1600" smtClean="0"/>
              <a:t> do que foi decidido na Instância derradeira, por força da lei processual.</a:t>
            </a:r>
          </a:p>
          <a:p>
            <a:pPr>
              <a:buFont typeface="Arial" charset="0"/>
              <a:buNone/>
            </a:pPr>
            <a:r>
              <a:rPr lang="pt-BR" sz="1600" smtClean="0"/>
              <a:t>Art. 543-C. Quando houver multiplicidade de recursos com fundamento em idêntica questão de direito, o recurso especial será processado nos termos deste artigo. (grifo nosso)</a:t>
            </a:r>
          </a:p>
          <a:p>
            <a:pPr>
              <a:buFont typeface="Arial" charset="0"/>
              <a:buNone/>
            </a:pPr>
            <a:r>
              <a:rPr lang="pt-BR" sz="1600" smtClean="0"/>
              <a:t>§ 1º. Caberá ao presidente do tribunal de origem admitir um ou mais recursos representativos da controvérsia, os quais serão encaminhados ao Superior Tribunal de Justiça, ficando suspensos os demais recursos especiais até o pronunciamento definitivo do Superior Tribunal de Justiça.</a:t>
            </a:r>
          </a:p>
          <a:p>
            <a:pPr>
              <a:buFont typeface="Arial" charset="0"/>
              <a:buNone/>
            </a:pPr>
            <a:r>
              <a:rPr lang="pt-BR" sz="1600" smtClean="0"/>
              <a:t>...</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95234" name="Espaço Reservado para Conteúdo 5"/>
          <p:cNvSpPr>
            <a:spLocks noGrp="1"/>
          </p:cNvSpPr>
          <p:nvPr>
            <p:ph idx="1"/>
          </p:nvPr>
        </p:nvSpPr>
        <p:spPr>
          <a:xfrm>
            <a:off x="457200" y="549275"/>
            <a:ext cx="8435975" cy="5327650"/>
          </a:xfrm>
        </p:spPr>
        <p:txBody>
          <a:bodyPr/>
          <a:lstStyle/>
          <a:p>
            <a:pPr>
              <a:buFont typeface="Arial" charset="0"/>
              <a:buNone/>
            </a:pPr>
            <a:r>
              <a:rPr lang="pt-BR" sz="1600" b="1" smtClean="0"/>
              <a:t>4.3. Representativo da Controvérsia diante de Juízo de Admissibilidade Negativo – Possibilidade</a:t>
            </a:r>
            <a:endParaRPr lang="pt-BR" sz="1600" smtClean="0"/>
          </a:p>
          <a:p>
            <a:pPr>
              <a:buFont typeface="Arial" charset="0"/>
              <a:buNone/>
            </a:pPr>
            <a:r>
              <a:rPr lang="pt-BR" sz="1600" smtClean="0"/>
              <a:t>...</a:t>
            </a:r>
          </a:p>
          <a:p>
            <a:pPr>
              <a:buFont typeface="Arial" charset="0"/>
              <a:buNone/>
            </a:pPr>
            <a:r>
              <a:rPr lang="pt-BR" sz="1600" smtClean="0"/>
              <a:t>Art. 543-B. Quando houver multiplicidade de recursos com fundamento em idêntica controvérsia, a análise da repercussão geral será processada nos termos do Regimento Interno do Supremo Tribunal Federal, observado o disposto neste artigo.</a:t>
            </a:r>
          </a:p>
          <a:p>
            <a:pPr>
              <a:buFont typeface="Arial" charset="0"/>
              <a:buNone/>
            </a:pPr>
            <a:r>
              <a:rPr lang="pt-BR" sz="1600" smtClean="0"/>
              <a:t>§ 1º. Caberá ao Tribunal de origem selecionar um ou mais recursos representativos da controvérsia e encaminhá-los ao Supremo Tribunal Federal, sobrestando os demais até o pronunciamento definitivo da Corte.</a:t>
            </a:r>
          </a:p>
          <a:p>
            <a:pPr>
              <a:buFont typeface="Arial" charset="0"/>
              <a:buNone/>
            </a:pPr>
            <a:r>
              <a:rPr lang="pt-BR" sz="1600" smtClean="0"/>
              <a:t> </a:t>
            </a:r>
          </a:p>
          <a:p>
            <a:pPr>
              <a:buFont typeface="Arial" charset="0"/>
              <a:buNone/>
            </a:pPr>
            <a:r>
              <a:rPr lang="pt-BR" sz="1600" smtClean="0"/>
              <a:t>Nesse passo, o julgamento da QO no AI n. 1.154.599/SP consolidou o entendimento do não-cabimento do agravo previsto no art. 544 do CPC contra decisão de admissibilidade que denega recurso especial com base no art. 543-C do mesmo diploma legal. Restou decidido que, nesses casos, e apenas na hipótese de equivocada aplicação do instituto dos Recursos Repetitivos, cabe agravo regimental na origem.</a:t>
            </a:r>
          </a:p>
          <a:p>
            <a:pPr>
              <a:buFont typeface="Arial" charset="0"/>
              <a:buNone/>
            </a:pPr>
            <a:r>
              <a:rPr lang="pt-BR" sz="1600" smtClean="0"/>
              <a:t>Nesse passo, o julgamento da QO no AI n. 1.154.599/SP consolidou o entendimento do não-cabimento do agravo previsto no art. 544 do CPC contra decisão de admissibilidade que denega recurso especial com base no art. 543-C do mesmo diploma legal. Restou decidido que, nesses casos, e apenas na hipótese de equivocada aplicação do instituto dos Recursos Repetitivos, cabe agravo regimental na origem.</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97282" name="Espaço Reservado para Conteúdo 5"/>
          <p:cNvSpPr>
            <a:spLocks noGrp="1"/>
          </p:cNvSpPr>
          <p:nvPr>
            <p:ph idx="1"/>
          </p:nvPr>
        </p:nvSpPr>
        <p:spPr>
          <a:xfrm>
            <a:off x="457200" y="549275"/>
            <a:ext cx="8435975" cy="5327650"/>
          </a:xfrm>
        </p:spPr>
        <p:txBody>
          <a:bodyPr/>
          <a:lstStyle/>
          <a:p>
            <a:pPr>
              <a:buFont typeface="Arial" charset="0"/>
              <a:buNone/>
            </a:pPr>
            <a:r>
              <a:rPr lang="pt-BR" sz="1600" b="1" smtClean="0"/>
              <a:t>4.4. Defesa de causa de pedir aberta no RE</a:t>
            </a:r>
            <a:endParaRPr lang="pt-BR" sz="1600" smtClean="0"/>
          </a:p>
          <a:p>
            <a:pPr>
              <a:buFont typeface="Arial" charset="0"/>
              <a:buNone/>
            </a:pPr>
            <a:r>
              <a:rPr lang="pt-BR" sz="1600" smtClean="0"/>
              <a:t>Inclusão de temas acessórios por iniciativa dos Tribunais.</a:t>
            </a:r>
          </a:p>
          <a:p>
            <a:pPr>
              <a:buFont typeface="Arial" charset="0"/>
              <a:buNone/>
            </a:pPr>
            <a:r>
              <a:rPr lang="pt-BR" sz="1600" smtClean="0"/>
              <a:t>Aqui se propõe discussão sobre o alcance da tese/tema, se exatamente como nele se lê, ou se permite algum espaço de interpretação, a fim de propiciar maior resultado do uso do sistema.</a:t>
            </a:r>
          </a:p>
          <a:p>
            <a:pPr>
              <a:buFont typeface="Arial" charset="0"/>
              <a:buNone/>
            </a:pPr>
            <a:r>
              <a:rPr lang="pt-BR" sz="1600" smtClean="0"/>
              <a:t>Esse estudo pode ser realizado, e amplificado, através de fóruns de discussão, conforme referido no respectivo item acima</a:t>
            </a:r>
          </a:p>
          <a:p>
            <a:pPr>
              <a:buFont typeface="Arial" charset="0"/>
              <a:buNone/>
            </a:pPr>
            <a:r>
              <a:rPr lang="pt-BR" sz="1600" smtClean="0"/>
              <a:t> </a:t>
            </a:r>
          </a:p>
          <a:p>
            <a:pPr>
              <a:buFont typeface="Arial" charset="0"/>
              <a:buNone/>
            </a:pPr>
            <a:r>
              <a:rPr lang="pt-BR" sz="1600" b="1" smtClean="0"/>
              <a:t>4.5. Realização do juízo de conformidade com o trânsito em julgado do acórdão paradigma </a:t>
            </a:r>
            <a:endParaRPr lang="pt-BR" sz="1600" smtClean="0"/>
          </a:p>
          <a:p>
            <a:pPr>
              <a:buFont typeface="Arial" charset="0"/>
              <a:buNone/>
            </a:pPr>
            <a:r>
              <a:rPr lang="pt-BR" sz="1600" smtClean="0"/>
              <a:t>Embora a legislação regente dê ensejo ao juízo de conformidade com a simples publicação do acórdão paradigma, os Tribunais locais, em sua maioria, sugerem que se faça após o </a:t>
            </a:r>
            <a:r>
              <a:rPr lang="pt-BR" sz="1600" b="1" smtClean="0"/>
              <a:t>trânsito em julgado</a:t>
            </a:r>
            <a:r>
              <a:rPr lang="pt-BR" sz="1600" smtClean="0"/>
              <a:t> da decisão final.</a:t>
            </a:r>
          </a:p>
          <a:p>
            <a:pPr>
              <a:buFont typeface="Arial" charset="0"/>
              <a:buNone/>
            </a:pPr>
            <a:r>
              <a:rPr lang="pt-BR" sz="1600" smtClean="0"/>
              <a:t>A razão é que assim se evitam possíveis soluções que, depois, destoem da efetiva definição pela Corte Superior (por modificação pontual via embargos de declaração ou efeito modulatório concedido após a publicação).</a:t>
            </a:r>
          </a:p>
          <a:p>
            <a:pPr>
              <a:buFont typeface="Arial" charset="0"/>
              <a:buNone/>
            </a:pPr>
            <a:endParaRPr lang="pt-BR" sz="1600" smtClean="0"/>
          </a:p>
          <a:p>
            <a:pPr>
              <a:buFont typeface="Arial" charset="0"/>
              <a:buNone/>
            </a:pPr>
            <a:r>
              <a:rPr lang="pt-BR" sz="1600" smtClean="0"/>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1. PERCALÇOS ATINENTES À SUSPENSÃO DE RECURSOS ...</a:t>
            </a:r>
            <a:endParaRPr lang="pt-BR" dirty="0"/>
          </a:p>
        </p:txBody>
      </p:sp>
      <p:sp>
        <p:nvSpPr>
          <p:cNvPr id="25602" name="Espaço Reservado para Conteúdo 5"/>
          <p:cNvSpPr>
            <a:spLocks noGrp="1"/>
          </p:cNvSpPr>
          <p:nvPr>
            <p:ph idx="1"/>
          </p:nvPr>
        </p:nvSpPr>
        <p:spPr>
          <a:xfrm>
            <a:off x="323850" y="765175"/>
            <a:ext cx="8229600" cy="4856163"/>
          </a:xfrm>
        </p:spPr>
        <p:txBody>
          <a:bodyPr/>
          <a:lstStyle/>
          <a:p>
            <a:pPr>
              <a:buFont typeface="Arial" charset="0"/>
              <a:buNone/>
            </a:pPr>
            <a:r>
              <a:rPr lang="pt-BR" sz="1800" b="1" smtClean="0"/>
              <a:t>1.1. Preferência no Julgamento de Teses ...</a:t>
            </a:r>
          </a:p>
          <a:p>
            <a:pPr>
              <a:buFont typeface="Arial" charset="0"/>
              <a:buNone/>
            </a:pPr>
            <a:r>
              <a:rPr lang="pt-BR" sz="1800" smtClean="0"/>
              <a:t>No que respeita ao Recurso Especial, a Lei 11.672/08 trouxe previsão tópica sobre a celeridade de tais julgamentos, vertida no § 6º do art. 543-C:</a:t>
            </a:r>
          </a:p>
          <a:p>
            <a:pPr>
              <a:buFont typeface="Arial" charset="0"/>
              <a:buNone/>
            </a:pPr>
            <a:r>
              <a:rPr lang="pt-BR" sz="1800" i="1" smtClean="0"/>
              <a:t> </a:t>
            </a:r>
            <a:endParaRPr lang="pt-BR" sz="1800" smtClean="0"/>
          </a:p>
          <a:p>
            <a:pPr>
              <a:buFont typeface="Arial" charset="0"/>
              <a:buNone/>
            </a:pPr>
            <a:r>
              <a:rPr lang="pt-BR" sz="1800" i="1" smtClean="0"/>
              <a:t>§ 6</a:t>
            </a:r>
            <a:r>
              <a:rPr lang="pt-BR" sz="1800" i="1" u="sng" baseline="30000" smtClean="0"/>
              <a:t>o</a:t>
            </a:r>
            <a:r>
              <a:rPr lang="pt-BR" sz="1800" i="1" smtClean="0"/>
              <a:t>  Transcorrido o prazo para o Ministério Público e remetida cópia do relatório aos demais Ministros, o processo será incluído em pauta na seção ou na Corte Especial, devendo ser julgado com preferência sobre os demais feitos, ressalvados os que envolvam réu preso e os pedidos de </a:t>
            </a:r>
            <a:r>
              <a:rPr lang="pt-BR" sz="1800" b="1" i="1" smtClean="0"/>
              <a:t>habeas corpus</a:t>
            </a:r>
            <a:r>
              <a:rPr lang="pt-BR" sz="1800" i="1" smtClean="0"/>
              <a:t>.</a:t>
            </a:r>
            <a:endParaRPr lang="pt-BR" sz="1800" smtClean="0"/>
          </a:p>
          <a:p>
            <a:pPr>
              <a:buFont typeface="Arial" charset="0"/>
              <a:buNone/>
            </a:pPr>
            <a:r>
              <a:rPr lang="pt-BR" sz="1800" i="1" smtClean="0"/>
              <a:t> </a:t>
            </a:r>
            <a:endParaRPr lang="pt-BR" sz="1800" smtClean="0"/>
          </a:p>
          <a:p>
            <a:pPr>
              <a:buFont typeface="Arial" charset="0"/>
              <a:buNone/>
            </a:pPr>
            <a:r>
              <a:rPr lang="pt-BR" sz="1800" smtClean="0"/>
              <a:t>Como se vê, depois de processado o representativo da controvérsia afetado, a lei determina (e não faculta) a inclusão de pauta para julgamento, com preferência sobre os demais, salvo casos de réu preso ou </a:t>
            </a:r>
            <a:r>
              <a:rPr lang="pt-BR" sz="1800" i="1" smtClean="0"/>
              <a:t>habeas</a:t>
            </a:r>
            <a:r>
              <a:rPr lang="pt-BR" sz="1800" smtClean="0"/>
              <a:t>.</a:t>
            </a:r>
          </a:p>
          <a:p>
            <a:pPr>
              <a:buFont typeface="Arial" charset="0"/>
              <a:buNone/>
            </a:pPr>
            <a:r>
              <a:rPr lang="pt-BR" sz="1800" smtClean="0"/>
              <a:t>Assim, para o trato dos feitos repetitivos afetados, basta o atendimento à previsão legal para solver o passivo suspenso.</a:t>
            </a:r>
          </a:p>
          <a:p>
            <a:pPr>
              <a:buFont typeface="Arial" charset="0"/>
              <a:buNone/>
            </a:pPr>
            <a:r>
              <a:rPr lang="pt-BR" sz="1800" smtClean="0"/>
              <a:t>Para o suso desiderato, e diante da realidade que assoberba a Corte Especial mesmo considerando apenas os processos representativos de controvérsias, sugere-se a adoção de medidas correlatas, adiante (itens 1.3 a 1.5).</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99330" name="Espaço Reservado para Conteúdo 5"/>
          <p:cNvSpPr>
            <a:spLocks noGrp="1"/>
          </p:cNvSpPr>
          <p:nvPr>
            <p:ph idx="1"/>
          </p:nvPr>
        </p:nvSpPr>
        <p:spPr>
          <a:xfrm>
            <a:off x="468313" y="549275"/>
            <a:ext cx="8434387" cy="5327650"/>
          </a:xfrm>
        </p:spPr>
        <p:txBody>
          <a:bodyPr/>
          <a:lstStyle/>
          <a:p>
            <a:pPr>
              <a:buFont typeface="Arial" charset="0"/>
              <a:buNone/>
            </a:pPr>
            <a:r>
              <a:rPr lang="pt-BR" sz="1600" b="1" smtClean="0"/>
              <a:t>4.6. Recursos Excepcionais após Retratação</a:t>
            </a:r>
            <a:endParaRPr lang="pt-BR" sz="1600" smtClean="0"/>
          </a:p>
          <a:p>
            <a:pPr>
              <a:buFont typeface="Arial" charset="0"/>
              <a:buNone/>
            </a:pPr>
            <a:r>
              <a:rPr lang="pt-BR" sz="1600" smtClean="0"/>
              <a:t>Defende-se, aqui, o cabimento de recursos excepcionais dos acórdãos que exercem o juízo de retratação. Isso porque a decisão originária, sendo alterada, configura </a:t>
            </a:r>
            <a:r>
              <a:rPr lang="pt-BR" sz="1600" b="1" smtClean="0"/>
              <a:t>novo julgado</a:t>
            </a:r>
            <a:r>
              <a:rPr lang="pt-BR" sz="1600" smtClean="0"/>
              <a:t>. Como tal, pode produzir irresignação à contraparte (ou mesmo à recorrente, no todo ou em parte), e a vedação de recurso acarretaria evidente prejuízo a quem antes não tinha motivo para recorrer (a decisão lhe beneficiava) e, depois, se viu tolhido de recorrer.</a:t>
            </a:r>
          </a:p>
          <a:p>
            <a:pPr>
              <a:buFont typeface="Arial" charset="0"/>
              <a:buNone/>
            </a:pPr>
            <a:r>
              <a:rPr lang="pt-BR" sz="1600" smtClean="0"/>
              <a:t>Anota-se que a Res. 7/08 do STJ expressamente vedava novo recurso excepcional. No entanto, na Res. 8/08, que revogou a anterior, fez retirar a vedação, caminhando rumo à sugestão proposta.</a:t>
            </a:r>
          </a:p>
          <a:p>
            <a:pPr>
              <a:buFont typeface="Arial" charset="0"/>
              <a:buNone/>
            </a:pPr>
            <a:r>
              <a:rPr lang="pt-BR" sz="1600" smtClean="0"/>
              <a:t>O ideal é que houvesse algum regramento nesse sentido, de modo a facilitar a solução pelos Tribunais Estaduais, sem o receio de interposição de agravo dessa decisão.</a:t>
            </a:r>
          </a:p>
          <a:p>
            <a:pPr>
              <a:buFont typeface="Arial" charset="0"/>
              <a:buNone/>
            </a:pPr>
            <a:r>
              <a:rPr lang="pt-BR" sz="1600" smtClean="0"/>
              <a:t> </a:t>
            </a:r>
          </a:p>
          <a:p>
            <a:pPr>
              <a:buFont typeface="Arial" charset="0"/>
              <a:buNone/>
            </a:pPr>
            <a:r>
              <a:rPr lang="pt-BR" sz="1600" b="1" smtClean="0"/>
              <a:t>4.7. Afetação de Tese anteriormente afetada em Repetitivo</a:t>
            </a:r>
            <a:endParaRPr lang="pt-BR" sz="1600" smtClean="0"/>
          </a:p>
          <a:p>
            <a:pPr>
              <a:buFont typeface="Arial" charset="0"/>
              <a:buNone/>
            </a:pPr>
            <a:r>
              <a:rPr lang="pt-BR" sz="1600" smtClean="0"/>
              <a:t>Esse ponto é um tanto sensível, a merecer certo cuidado pela Corte Especial. Cuida da </a:t>
            </a:r>
            <a:r>
              <a:rPr lang="pt-BR" sz="1600" b="1" smtClean="0"/>
              <a:t>afetação</a:t>
            </a:r>
            <a:r>
              <a:rPr lang="pt-BR" sz="1600" smtClean="0"/>
              <a:t> de matéria </a:t>
            </a:r>
            <a:r>
              <a:rPr lang="pt-BR" sz="1600" b="1" smtClean="0"/>
              <a:t>já afetada em outro</a:t>
            </a:r>
            <a:r>
              <a:rPr lang="pt-BR" sz="1600" smtClean="0"/>
              <a:t> recurso repetitivo – eventualmente já julgado (QO na 20ª Sessão Ordinária em 04.11.09. Corte Especial).</a:t>
            </a:r>
          </a:p>
          <a:p>
            <a:pPr>
              <a:buFont typeface="Arial" charset="0"/>
              <a:buNone/>
            </a:pPr>
            <a:r>
              <a:rPr lang="pt-BR" sz="1600" smtClean="0"/>
              <a:t>Em alguns casos, feito o juízo de conformidade do acórdão recorrido com o que fora decidido no repetitivo, verifica-se a afetação de novo recurso sobre a matéria. Isso provoca a reconsideração da decisão anterior, determinando-se novo sobrestamento do recurso, o que causa a irresignação (pra não dizer indignação) das partes.</a:t>
            </a:r>
          </a:p>
          <a:p>
            <a:pPr>
              <a:buFont typeface="Arial" charset="0"/>
              <a:buNone/>
            </a:pPr>
            <a:r>
              <a:rPr lang="pt-BR" sz="1600" smtClean="0"/>
              <a:t>O item ainda pode dar margem a novo envio da tese para retratação, o que provocaria, mais, açodamento às Câmaras Julgadoras.</a:t>
            </a:r>
          </a:p>
          <a:p>
            <a:pPr>
              <a:buFont typeface="Arial" charset="0"/>
              <a:buNone/>
            </a:pPr>
            <a:endParaRPr lang="pt-BR" sz="1600" smtClean="0"/>
          </a:p>
          <a:p>
            <a:pPr>
              <a:buFont typeface="Arial" charset="0"/>
              <a:buNone/>
            </a:pPr>
            <a:r>
              <a:rPr lang="pt-BR" sz="1600" smtClean="0"/>
              <a:t>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01378" name="Espaço Reservado para Conteúdo 5"/>
          <p:cNvSpPr>
            <a:spLocks noGrp="1"/>
          </p:cNvSpPr>
          <p:nvPr>
            <p:ph idx="1"/>
          </p:nvPr>
        </p:nvSpPr>
        <p:spPr>
          <a:xfrm>
            <a:off x="468313" y="549275"/>
            <a:ext cx="8434387" cy="5327650"/>
          </a:xfrm>
        </p:spPr>
        <p:txBody>
          <a:bodyPr/>
          <a:lstStyle/>
          <a:p>
            <a:pPr>
              <a:buFont typeface="Arial" charset="0"/>
              <a:buNone/>
            </a:pPr>
            <a:r>
              <a:rPr lang="pt-BR" sz="1600" b="1" smtClean="0"/>
              <a:t>4.8. Conceito, Requisitos e Exigência da Demonstração de Repercussão Geral</a:t>
            </a:r>
            <a:endParaRPr lang="pt-BR" sz="1600" smtClean="0"/>
          </a:p>
          <a:p>
            <a:pPr>
              <a:buFont typeface="Arial" charset="0"/>
              <a:buNone/>
            </a:pPr>
            <a:r>
              <a:rPr lang="pt-BR" sz="1600" smtClean="0"/>
              <a:t>Conquanto ainda não estendida a RG para o STJ, é interessante discutir o ponto, porque possivelmente aplicável àquela Corte em pouco tempo.</a:t>
            </a:r>
          </a:p>
          <a:p>
            <a:pPr>
              <a:buFont typeface="Arial" charset="0"/>
              <a:buNone/>
            </a:pPr>
            <a:r>
              <a:rPr lang="pt-BR" sz="1600" smtClean="0"/>
              <a:t>A respeito desse tema, e na apreciação dos recursos, muito se tem falado (e aplicado) no art. 543-B do CPC, conforme Lei 11.418/06, como se esse fosse a razão maior de ser da inovação legislativa, olvidando que é ele o </a:t>
            </a:r>
            <a:r>
              <a:rPr lang="pt-BR" sz="1600" b="1" smtClean="0"/>
              <a:t>reflexo procedimental</a:t>
            </a:r>
            <a:r>
              <a:rPr lang="pt-BR" sz="1600" smtClean="0"/>
              <a:t> do art. 543-A.</a:t>
            </a:r>
          </a:p>
          <a:p>
            <a:pPr>
              <a:buFont typeface="Arial" charset="0"/>
              <a:buNone/>
            </a:pPr>
            <a:r>
              <a:rPr lang="pt-BR" sz="1600" smtClean="0"/>
              <a:t>A partir disso, e o que se observa faticamente, os tribunais têm se debruçado muito sobre a sistemática processual dos temas/paradigmas e realizado, quanto ao conceito e à exigência da repercussão geral </a:t>
            </a:r>
            <a:r>
              <a:rPr lang="pt-BR" sz="1600" b="1" smtClean="0"/>
              <a:t>em si</a:t>
            </a:r>
            <a:r>
              <a:rPr lang="pt-BR" sz="1600" smtClean="0"/>
              <a:t>, juízo de admissibilidade um tanto singelo, a partir do que dita o art. 543-A, § 2º, do CPC:</a:t>
            </a:r>
          </a:p>
          <a:p>
            <a:pPr>
              <a:buFont typeface="Arial" charset="0"/>
              <a:buNone/>
            </a:pPr>
            <a:r>
              <a:rPr lang="pt-BR" sz="1600" i="1" smtClean="0"/>
              <a:t> </a:t>
            </a:r>
            <a:endParaRPr lang="pt-BR" sz="1600" smtClean="0"/>
          </a:p>
          <a:p>
            <a:pPr>
              <a:buFont typeface="Arial" charset="0"/>
              <a:buNone/>
            </a:pPr>
            <a:r>
              <a:rPr lang="pt-BR" sz="1600" i="1" smtClean="0"/>
              <a:t>2</a:t>
            </a:r>
            <a:r>
              <a:rPr lang="pt-BR" sz="1600" i="1" u="sng" baseline="30000" smtClean="0"/>
              <a:t>o</a:t>
            </a:r>
            <a:r>
              <a:rPr lang="pt-BR" sz="1600" i="1" smtClean="0"/>
              <a:t>  O recorrente </a:t>
            </a:r>
            <a:r>
              <a:rPr lang="pt-BR" sz="1600" b="1" i="1" smtClean="0"/>
              <a:t>deverá demonstrar</a:t>
            </a:r>
            <a:r>
              <a:rPr lang="pt-BR" sz="1600" i="1" smtClean="0"/>
              <a:t>, em </a:t>
            </a:r>
            <a:r>
              <a:rPr lang="pt-BR" sz="1600" b="1" i="1" smtClean="0"/>
              <a:t>preliminar</a:t>
            </a:r>
            <a:r>
              <a:rPr lang="pt-BR" sz="1600" i="1" smtClean="0"/>
              <a:t> do recurso, para apreciação </a:t>
            </a:r>
            <a:r>
              <a:rPr lang="pt-BR" sz="1600" b="1" i="1" smtClean="0"/>
              <a:t>exclusiva</a:t>
            </a:r>
            <a:r>
              <a:rPr lang="pt-BR" sz="1600" i="1" smtClean="0"/>
              <a:t> do Supremo Tribunal Federal, a </a:t>
            </a:r>
            <a:r>
              <a:rPr lang="pt-BR" sz="1600" b="1" i="1" smtClean="0"/>
              <a:t>existência</a:t>
            </a:r>
            <a:r>
              <a:rPr lang="pt-BR" sz="1600" i="1" smtClean="0"/>
              <a:t> da repercussão geral </a:t>
            </a:r>
            <a:r>
              <a:rPr lang="pt-BR" sz="1600" smtClean="0"/>
              <a:t>(frisos).</a:t>
            </a:r>
          </a:p>
          <a:p>
            <a:pPr>
              <a:buFont typeface="Arial" charset="0"/>
              <a:buNone/>
            </a:pPr>
            <a:endParaRPr lang="pt-BR" sz="1600" smtClean="0"/>
          </a:p>
          <a:p>
            <a:pPr>
              <a:buFont typeface="Arial" charset="0"/>
              <a:buNone/>
            </a:pPr>
            <a:r>
              <a:rPr lang="pt-BR" sz="1600" smtClean="0"/>
              <a:t>...</a:t>
            </a:r>
          </a:p>
          <a:p>
            <a:pPr>
              <a:buFont typeface="Arial" charset="0"/>
              <a:buNone/>
            </a:pPr>
            <a:r>
              <a:rPr lang="pt-BR" sz="1600" smtClean="0"/>
              <a:t> </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03426" name="Espaço Reservado para Conteúdo 5"/>
          <p:cNvSpPr>
            <a:spLocks noGrp="1"/>
          </p:cNvSpPr>
          <p:nvPr>
            <p:ph idx="1"/>
          </p:nvPr>
        </p:nvSpPr>
        <p:spPr>
          <a:xfrm>
            <a:off x="468313" y="549275"/>
            <a:ext cx="8434387" cy="5327650"/>
          </a:xfrm>
        </p:spPr>
        <p:txBody>
          <a:bodyPr/>
          <a:lstStyle/>
          <a:p>
            <a:pPr>
              <a:buFont typeface="Arial" charset="0"/>
              <a:buNone/>
            </a:pPr>
            <a:r>
              <a:rPr lang="pt-BR" sz="1600" b="1" smtClean="0"/>
              <a:t>4.8. Conceito, Requisitos e Exigência da Demonstração de Repercussão Geral</a:t>
            </a:r>
            <a:endParaRPr lang="pt-BR" sz="1600" smtClean="0"/>
          </a:p>
          <a:p>
            <a:pPr>
              <a:buFont typeface="Arial" charset="0"/>
              <a:buNone/>
            </a:pPr>
            <a:r>
              <a:rPr lang="pt-BR" sz="1600" smtClean="0"/>
              <a:t> ...</a:t>
            </a:r>
          </a:p>
          <a:p>
            <a:pPr>
              <a:buFont typeface="Arial" charset="0"/>
              <a:buNone/>
            </a:pPr>
            <a:r>
              <a:rPr lang="pt-BR" sz="1600" smtClean="0"/>
              <a:t>Nesse curto texto, há várias nuances que impedem a exata compreensão do mecanismo.</a:t>
            </a:r>
          </a:p>
          <a:p>
            <a:pPr>
              <a:buFont typeface="Arial" charset="0"/>
              <a:buNone/>
            </a:pPr>
            <a:r>
              <a:rPr lang="pt-BR" sz="1600" b="1" smtClean="0"/>
              <a:t>Primeiro</a:t>
            </a:r>
            <a:r>
              <a:rPr lang="pt-BR" sz="1600" smtClean="0"/>
              <a:t>, estipula (obriga, pelo termo “deverá”) ao </a:t>
            </a:r>
            <a:r>
              <a:rPr lang="pt-BR" sz="1600" b="1" smtClean="0"/>
              <a:t>recorrente</a:t>
            </a:r>
            <a:r>
              <a:rPr lang="pt-BR" sz="1600" smtClean="0"/>
              <a:t> que demonstre (e não apenas sustente, alegue) que a RG existe.</a:t>
            </a:r>
          </a:p>
          <a:p>
            <a:pPr>
              <a:buFont typeface="Arial" charset="0"/>
              <a:buNone/>
            </a:pPr>
            <a:r>
              <a:rPr lang="pt-BR" sz="1600" b="1" smtClean="0"/>
              <a:t>Segundo</a:t>
            </a:r>
            <a:r>
              <a:rPr lang="pt-BR" sz="1600" smtClean="0"/>
              <a:t>, isso deve ser feito em </a:t>
            </a:r>
            <a:r>
              <a:rPr lang="pt-BR" sz="1600" b="1" smtClean="0"/>
              <a:t>preliminar</a:t>
            </a:r>
            <a:r>
              <a:rPr lang="pt-BR" sz="1600" smtClean="0"/>
              <a:t> (afastada, pois, do mérito recursal) do arrazoado, provocando apreciação que deveria ser bipartida já no juízo estreito de admissibilidade.</a:t>
            </a:r>
          </a:p>
          <a:p>
            <a:pPr>
              <a:buFont typeface="Arial" charset="0"/>
              <a:buNone/>
            </a:pPr>
            <a:r>
              <a:rPr lang="pt-BR" sz="1600" b="1" smtClean="0"/>
              <a:t>Terceiro</a:t>
            </a:r>
            <a:r>
              <a:rPr lang="pt-BR" sz="1600" smtClean="0"/>
              <a:t>, afirma que, muito embora em preliminar, e que deve existir a demonstração, a apreciação é </a:t>
            </a:r>
            <a:r>
              <a:rPr lang="pt-BR" sz="1600" b="1" smtClean="0"/>
              <a:t>exclusiva</a:t>
            </a:r>
            <a:r>
              <a:rPr lang="pt-BR" sz="1600" smtClean="0"/>
              <a:t> do STF, passando a ideia de que a Corte local seria mero rito de passagem do instrumento, destinado à Superior Instância.</a:t>
            </a:r>
          </a:p>
          <a:p>
            <a:pPr>
              <a:buFont typeface="Arial" charset="0"/>
              <a:buNone/>
            </a:pPr>
            <a:r>
              <a:rPr lang="pt-BR" sz="1600" smtClean="0"/>
              <a:t>Consabidamente, não é assim que a matéria deve ser enfrentada, sob pena de, por exegese simplista, levar-se qualquer recurso à Superior Instância, bastando que o recorrente alegue (“demonstre”) existir, para seu caso (sob sua ótica), RG, e afirmar que quem deve sobre isso se pronunciar é a Corte </a:t>
            </a:r>
            <a:r>
              <a:rPr lang="pt-BR" sz="1600" i="1" smtClean="0"/>
              <a:t>ad quem</a:t>
            </a:r>
            <a:r>
              <a:rPr lang="pt-BR" sz="1600" smtClean="0"/>
              <a:t>.</a:t>
            </a:r>
          </a:p>
          <a:p>
            <a:pPr>
              <a:buFont typeface="Arial" charset="0"/>
              <a:buNone/>
            </a:pPr>
            <a:r>
              <a:rPr lang="pt-BR" sz="1600" smtClean="0"/>
              <a:t>Essa leitura colocaria por terra a razão de ser do instituto e, mais que a modalidade anterior, tornaria despiciendo o juízo de admissibilidade dos Tribunais de origem, pelo menos no que concerne à repercussão geral em si.</a:t>
            </a:r>
          </a:p>
          <a:p>
            <a:pPr>
              <a:buFont typeface="Arial" charset="0"/>
              <a:buNone/>
            </a:pPr>
            <a:r>
              <a:rPr lang="pt-BR" sz="1600" smtClean="0"/>
              <a:t>O que se propõe, portanto, é discutir, ou analisar com maior rigor, o fenômeno no contexto das regras criadas pela Lei 11.418/06.</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05474" name="Espaço Reservado para Conteúdo 5"/>
          <p:cNvSpPr>
            <a:spLocks noGrp="1"/>
          </p:cNvSpPr>
          <p:nvPr>
            <p:ph idx="1"/>
          </p:nvPr>
        </p:nvSpPr>
        <p:spPr>
          <a:xfrm>
            <a:off x="468313" y="549275"/>
            <a:ext cx="8434387" cy="5327650"/>
          </a:xfrm>
        </p:spPr>
        <p:txBody>
          <a:bodyPr/>
          <a:lstStyle/>
          <a:p>
            <a:pPr>
              <a:buFont typeface="Arial" charset="0"/>
              <a:buNone/>
            </a:pPr>
            <a:r>
              <a:rPr lang="pt-BR" sz="1600" b="1" smtClean="0"/>
              <a:t>4.8. Conceito, Requisitos e Exigência da Demonstração de Repercussão Geral</a:t>
            </a:r>
            <a:endParaRPr lang="pt-BR" sz="1600" smtClean="0"/>
          </a:p>
          <a:p>
            <a:pPr>
              <a:buFont typeface="Arial" charset="0"/>
              <a:buNone/>
            </a:pPr>
            <a:r>
              <a:rPr lang="pt-BR" sz="1600" smtClean="0"/>
              <a:t> </a:t>
            </a:r>
          </a:p>
          <a:p>
            <a:pPr>
              <a:buFont typeface="Arial" charset="0"/>
              <a:buNone/>
            </a:pPr>
            <a:r>
              <a:rPr lang="pt-BR" sz="1600" smtClean="0"/>
              <a:t>...</a:t>
            </a:r>
          </a:p>
          <a:p>
            <a:pPr>
              <a:buFont typeface="Arial" charset="0"/>
              <a:buNone/>
            </a:pPr>
            <a:r>
              <a:rPr lang="pt-BR" sz="1600" smtClean="0"/>
              <a:t>O art. 543-A, </a:t>
            </a:r>
            <a:r>
              <a:rPr lang="pt-BR" sz="1600" i="1" smtClean="0"/>
              <a:t>caput</a:t>
            </a:r>
            <a:r>
              <a:rPr lang="pt-BR" sz="1600" smtClean="0"/>
              <a:t>, parte final, afirma que a repercussão geral será tratada “nos termos deste artigo”.</a:t>
            </a:r>
          </a:p>
          <a:p>
            <a:pPr>
              <a:buFont typeface="Arial" charset="0"/>
              <a:buNone/>
            </a:pPr>
            <a:r>
              <a:rPr lang="pt-BR" sz="1600" smtClean="0"/>
              <a:t>A partir dele se tem, então, o </a:t>
            </a:r>
            <a:r>
              <a:rPr lang="pt-BR" sz="1600" b="1" smtClean="0"/>
              <a:t>conceito </a:t>
            </a:r>
            <a:r>
              <a:rPr lang="pt-BR" sz="1600" smtClean="0"/>
              <a:t>e os </a:t>
            </a:r>
            <a:r>
              <a:rPr lang="pt-BR" sz="1600" b="1" smtClean="0"/>
              <a:t>requisitos</a:t>
            </a:r>
            <a:r>
              <a:rPr lang="pt-BR" sz="1600" smtClean="0"/>
              <a:t>, no § 1º:</a:t>
            </a:r>
          </a:p>
          <a:p>
            <a:pPr>
              <a:buFont typeface="Arial" charset="0"/>
              <a:buNone/>
            </a:pPr>
            <a:r>
              <a:rPr lang="pt-BR" sz="1600" i="1" smtClean="0"/>
              <a:t> </a:t>
            </a:r>
            <a:endParaRPr lang="pt-BR" sz="1600" smtClean="0"/>
          </a:p>
          <a:p>
            <a:pPr>
              <a:buFont typeface="Arial" charset="0"/>
              <a:buNone/>
            </a:pPr>
            <a:r>
              <a:rPr lang="pt-BR" sz="1600" i="1" smtClean="0"/>
              <a:t>§ 1º Para efeito da repercussão geral, será considerada a existência, ou não, de questões relevantes do ponto de vista econômico, político, social ou jurídico, que ultrapassem os interesses subjetivos da causa.</a:t>
            </a:r>
            <a:endParaRPr lang="pt-BR" sz="1600" smtClean="0"/>
          </a:p>
          <a:p>
            <a:pPr>
              <a:buFont typeface="Arial" charset="0"/>
              <a:buNone/>
            </a:pPr>
            <a:r>
              <a:rPr lang="pt-BR" sz="1600" i="1" smtClean="0"/>
              <a:t> </a:t>
            </a:r>
            <a:endParaRPr lang="pt-BR" sz="1600" smtClean="0"/>
          </a:p>
          <a:p>
            <a:pPr>
              <a:buFont typeface="Arial" charset="0"/>
              <a:buNone/>
            </a:pPr>
            <a:r>
              <a:rPr lang="pt-BR" sz="1600" smtClean="0"/>
              <a:t>Interpretando o texto, para que se tenha RG, preciso é que (a) existam </a:t>
            </a:r>
            <a:r>
              <a:rPr lang="pt-BR" sz="1600" b="1" smtClean="0"/>
              <a:t>questões relevantes</a:t>
            </a:r>
            <a:r>
              <a:rPr lang="pt-BR" sz="1600" smtClean="0"/>
              <a:t> do ponto do vista econômico, político, social ou jurídico, e que (b) ditas questões </a:t>
            </a:r>
            <a:r>
              <a:rPr lang="pt-BR" sz="1600" b="1" smtClean="0"/>
              <a:t>ultrapassem os interesses subjetivos da causa</a:t>
            </a:r>
            <a:r>
              <a:rPr lang="pt-BR" sz="1600" smtClean="0"/>
              <a:t>.</a:t>
            </a:r>
          </a:p>
          <a:p>
            <a:pPr>
              <a:buFont typeface="Arial" charset="0"/>
              <a:buNone/>
            </a:pPr>
            <a:r>
              <a:rPr lang="pt-BR" sz="1600" smtClean="0"/>
              <a:t>Esses requisitos somente são vencidos “</a:t>
            </a:r>
            <a:r>
              <a:rPr lang="pt-BR" sz="1600" i="1" smtClean="0"/>
              <a:t>sempre que o recurso impugnar decisão contrária a súmula ou jurisprudência dominante do Tribunal</a:t>
            </a:r>
            <a:r>
              <a:rPr lang="pt-BR" sz="1600" smtClean="0"/>
              <a:t>”, situações em que se presume existente a repercussão geral (§ 3º), mas que pressupõem, por claro, adequada fundamentação sobre a decisão que desafia súmula ou jurisprudência dominante da Corte.</a:t>
            </a:r>
          </a:p>
          <a:p>
            <a:pPr>
              <a:buFont typeface="Arial" charset="0"/>
              <a:buNone/>
            </a:pPr>
            <a:endParaRPr lang="pt-BR" sz="1600" smtClean="0"/>
          </a:p>
          <a:p>
            <a:pPr>
              <a:buFont typeface="Arial" charset="0"/>
              <a:buNone/>
            </a:pPr>
            <a:r>
              <a:rPr lang="pt-BR" sz="1600" smtClean="0"/>
              <a:t>...</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07522" name="Espaço Reservado para Conteúdo 5"/>
          <p:cNvSpPr>
            <a:spLocks noGrp="1"/>
          </p:cNvSpPr>
          <p:nvPr>
            <p:ph idx="1"/>
          </p:nvPr>
        </p:nvSpPr>
        <p:spPr>
          <a:xfrm>
            <a:off x="468313" y="549275"/>
            <a:ext cx="8434387" cy="5327650"/>
          </a:xfrm>
        </p:spPr>
        <p:txBody>
          <a:bodyPr/>
          <a:lstStyle/>
          <a:p>
            <a:pPr>
              <a:buFont typeface="Arial" charset="0"/>
              <a:buNone/>
            </a:pPr>
            <a:r>
              <a:rPr lang="pt-BR" sz="1600" b="1" smtClean="0"/>
              <a:t>4.8. Conceito, Requisitos e Exigência da Demonstração de Repercussão Geral</a:t>
            </a:r>
            <a:endParaRPr lang="pt-BR" sz="1600" smtClean="0"/>
          </a:p>
          <a:p>
            <a:pPr>
              <a:buFont typeface="Arial" charset="0"/>
              <a:buNone/>
            </a:pPr>
            <a:r>
              <a:rPr lang="pt-BR" sz="1600" smtClean="0"/>
              <a:t> ...</a:t>
            </a:r>
          </a:p>
          <a:p>
            <a:pPr>
              <a:buFont typeface="Arial" charset="0"/>
              <a:buNone/>
            </a:pPr>
            <a:r>
              <a:rPr lang="pt-BR" sz="1600" smtClean="0"/>
              <a:t>Quando não houver RG, o recurso </a:t>
            </a:r>
            <a:r>
              <a:rPr lang="pt-BR" sz="1600" b="1" smtClean="0"/>
              <a:t>não será conhecido</a:t>
            </a:r>
            <a:r>
              <a:rPr lang="pt-BR" sz="1600" smtClean="0"/>
              <a:t>, e em decisão </a:t>
            </a:r>
            <a:r>
              <a:rPr lang="pt-BR" sz="1600" b="1" smtClean="0"/>
              <a:t>irrecorrível</a:t>
            </a:r>
            <a:r>
              <a:rPr lang="pt-BR" sz="1600" smtClean="0"/>
              <a:t> (art. 543-A, </a:t>
            </a:r>
            <a:r>
              <a:rPr lang="pt-BR" sz="1600" i="1" smtClean="0"/>
              <a:t>caput</a:t>
            </a:r>
            <a:r>
              <a:rPr lang="pt-BR" sz="1600" smtClean="0"/>
              <a:t>):</a:t>
            </a:r>
          </a:p>
          <a:p>
            <a:pPr>
              <a:buFont typeface="Arial" charset="0"/>
              <a:buNone/>
            </a:pPr>
            <a:r>
              <a:rPr lang="pt-BR" sz="1600" i="1" smtClean="0"/>
              <a:t> </a:t>
            </a:r>
            <a:endParaRPr lang="pt-BR" sz="1600" smtClean="0"/>
          </a:p>
          <a:p>
            <a:pPr>
              <a:buFont typeface="Arial" charset="0"/>
              <a:buNone/>
            </a:pPr>
            <a:r>
              <a:rPr lang="pt-BR" sz="1600" i="1" smtClean="0"/>
              <a:t>Art. 543-A. O Supremo Tribunal Federal, em decisão irrecorrível, não conhecerá do recurso extraordinário, quando a questão constitucional nele versada não oferecer repercussão geral, nos termos deste artigo.</a:t>
            </a:r>
            <a:endParaRPr lang="pt-BR" sz="1600" smtClean="0"/>
          </a:p>
          <a:p>
            <a:pPr>
              <a:buFont typeface="Arial" charset="0"/>
              <a:buNone/>
            </a:pPr>
            <a:r>
              <a:rPr lang="pt-BR" sz="1600" smtClean="0"/>
              <a:t> </a:t>
            </a:r>
          </a:p>
          <a:p>
            <a:pPr>
              <a:buFont typeface="Arial" charset="0"/>
              <a:buNone/>
            </a:pPr>
            <a:r>
              <a:rPr lang="pt-BR" sz="1600" smtClean="0"/>
              <a:t>Para as Cortes locais, a conseqüência é o </a:t>
            </a:r>
            <a:r>
              <a:rPr lang="pt-BR" sz="1600" b="1" smtClean="0"/>
              <a:t>indeferimento liminar</a:t>
            </a:r>
            <a:r>
              <a:rPr lang="pt-BR" sz="1600" smtClean="0"/>
              <a:t> de todos os recursos sobre matéria idêntica (§ 5º).</a:t>
            </a:r>
          </a:p>
          <a:p>
            <a:pPr>
              <a:buFont typeface="Arial" charset="0"/>
              <a:buNone/>
            </a:pPr>
            <a:r>
              <a:rPr lang="pt-BR" sz="1600" smtClean="0"/>
              <a:t>Muito bem.</a:t>
            </a:r>
          </a:p>
          <a:p>
            <a:pPr>
              <a:buFont typeface="Arial" charset="0"/>
              <a:buNone/>
            </a:pPr>
            <a:r>
              <a:rPr lang="pt-BR" sz="1600" smtClean="0"/>
              <a:t>Mas de que forma, então, se deve exigir a “demonstração” da RG? Qual o seu alcance? A quem incumbe o exame desse pressuposto preliminar?</a:t>
            </a:r>
          </a:p>
          <a:p>
            <a:pPr>
              <a:buFont typeface="Arial" charset="0"/>
              <a:buNone/>
            </a:pPr>
            <a:r>
              <a:rPr lang="pt-BR" sz="1600" smtClean="0"/>
              <a:t>Quando a lei fala em “apreciação exclusiva”, quer dizer justamente aquela que compete à Suprema Corte, mas que ela delega em parte, conforme o próprio exame de admissibilidade geral, aos Presidentes ou Vice-Presidentes dos Tribunais locais.</a:t>
            </a:r>
          </a:p>
          <a:p>
            <a:pPr>
              <a:buFont typeface="Arial" charset="0"/>
              <a:buNone/>
            </a:pPr>
            <a:r>
              <a:rPr lang="pt-BR" sz="1600" smtClean="0"/>
              <a:t>....</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09570" name="Espaço Reservado para Conteúdo 5"/>
          <p:cNvSpPr>
            <a:spLocks noGrp="1"/>
          </p:cNvSpPr>
          <p:nvPr>
            <p:ph idx="1"/>
          </p:nvPr>
        </p:nvSpPr>
        <p:spPr>
          <a:xfrm>
            <a:off x="468313" y="549275"/>
            <a:ext cx="8434387" cy="5327650"/>
          </a:xfrm>
        </p:spPr>
        <p:txBody>
          <a:bodyPr/>
          <a:lstStyle/>
          <a:p>
            <a:pPr>
              <a:buFont typeface="Arial" charset="0"/>
              <a:buNone/>
            </a:pPr>
            <a:r>
              <a:rPr lang="pt-BR" sz="1600" b="1" smtClean="0"/>
              <a:t>4.9. Réus Presos e </a:t>
            </a:r>
            <a:r>
              <a:rPr lang="pt-BR" sz="1600" b="1" i="1" smtClean="0"/>
              <a:t>Habeas Corpus</a:t>
            </a:r>
            <a:r>
              <a:rPr lang="pt-BR" sz="1600" b="1" smtClean="0"/>
              <a:t> – Exceções</a:t>
            </a:r>
            <a:endParaRPr lang="pt-BR" sz="1600" smtClean="0"/>
          </a:p>
          <a:p>
            <a:pPr>
              <a:buFont typeface="Arial" charset="0"/>
              <a:buNone/>
            </a:pPr>
            <a:r>
              <a:rPr lang="pt-BR" sz="1600" smtClean="0"/>
              <a:t>Ainda que os mecanismos das novas leis tenham por desiderato desafogar as Cortes Superiores, ao mesmo tempo em que tutelam de forma objetiva e ampla os temas e as teses a elas submetidos via representativos de controvérsia, em alguns casos acabam propiciando a formação de passivo nos Tribunais locais, no aguardo de definição nos respectivos paradigmas.</a:t>
            </a:r>
          </a:p>
          <a:p>
            <a:pPr>
              <a:buFont typeface="Arial" charset="0"/>
              <a:buNone/>
            </a:pPr>
            <a:r>
              <a:rPr lang="pt-BR" sz="1600" smtClean="0"/>
              <a:t>Nesse raciocínio, conquanto para grande parte dos processos a paralisação não traz gravame ou prejuízo, o mesmo não se pode dizer para peculiares situações como as que cuidam de processos com réus presos ou </a:t>
            </a:r>
            <a:r>
              <a:rPr lang="pt-BR" sz="1600" i="1" smtClean="0"/>
              <a:t>habeas corpus</a:t>
            </a:r>
            <a:r>
              <a:rPr lang="pt-BR" sz="1600" smtClean="0"/>
              <a:t>, que podem refletir na liberdade da pessoa.</a:t>
            </a:r>
          </a:p>
          <a:p>
            <a:pPr>
              <a:buFont typeface="Arial" charset="0"/>
              <a:buNone/>
            </a:pPr>
            <a:r>
              <a:rPr lang="pt-BR" sz="1600" smtClean="0"/>
              <a:t>Justo por isso, e sabiamente, no tocante aos recursos repetitivos a lei conferiu a tais matérias especial relevo, mesmo sobrepujando o julgamento dos paradigmas, como consta no art. 543-C, § 6º, do CPC:</a:t>
            </a:r>
          </a:p>
          <a:p>
            <a:pPr>
              <a:buFont typeface="Arial" charset="0"/>
              <a:buNone/>
            </a:pPr>
            <a:r>
              <a:rPr lang="pt-BR" sz="1600" smtClean="0"/>
              <a:t> </a:t>
            </a:r>
          </a:p>
          <a:p>
            <a:pPr>
              <a:buFont typeface="Arial" charset="0"/>
              <a:buNone/>
            </a:pPr>
            <a:r>
              <a:rPr lang="pt-BR" sz="1600" i="1" smtClean="0"/>
              <a:t>Art. 543-C. Quando houver multiplicidade de recursos com fundamento em idêntica questão de direito, o recurso especial será processado nos termos deste artigo. (Incluído pela Lei nº 11.672, de 2008).</a:t>
            </a:r>
            <a:endParaRPr lang="pt-BR" sz="1600" smtClean="0"/>
          </a:p>
          <a:p>
            <a:pPr>
              <a:buFont typeface="Arial" charset="0"/>
              <a:buNone/>
            </a:pPr>
            <a:r>
              <a:rPr lang="pt-BR" sz="1600" i="1" smtClean="0"/>
              <a:t>        § 1º.  Caberá ao presidente do tribunal de origem admitir um ou mais recursos representativos da controvérsia, os quais serão encaminhados ao Superior Tribunal de Justiça, ficando suspensos os demais recursos especiais até o pronunciamento definitivo do Superior Tribunal de Justiça. (Incluído pela Lei nº 11.672, de 2008).</a:t>
            </a:r>
            <a:endParaRPr lang="pt-BR" sz="1600" smtClean="0"/>
          </a:p>
          <a:p>
            <a:pPr>
              <a:buFont typeface="Arial" charset="0"/>
              <a:buNone/>
            </a:pPr>
            <a:r>
              <a:rPr lang="pt-BR" sz="1600" i="1" smtClean="0"/>
              <a:t>        (...)</a:t>
            </a:r>
          </a:p>
          <a:p>
            <a:pPr>
              <a:buFont typeface="Arial" charset="0"/>
              <a:buNone/>
            </a:pPr>
            <a:r>
              <a:rPr lang="pt-BR" sz="1600" i="1" smtClean="0"/>
              <a:t>...</a:t>
            </a:r>
            <a:endParaRPr lang="pt-BR" sz="1600" smtClean="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11618" name="Espaço Reservado para Conteúdo 5"/>
          <p:cNvSpPr>
            <a:spLocks noGrp="1"/>
          </p:cNvSpPr>
          <p:nvPr>
            <p:ph idx="1"/>
          </p:nvPr>
        </p:nvSpPr>
        <p:spPr>
          <a:xfrm>
            <a:off x="468313" y="549275"/>
            <a:ext cx="8434387" cy="5327650"/>
          </a:xfrm>
        </p:spPr>
        <p:txBody>
          <a:bodyPr/>
          <a:lstStyle/>
          <a:p>
            <a:pPr>
              <a:buFont typeface="Arial" charset="0"/>
              <a:buNone/>
            </a:pPr>
            <a:r>
              <a:rPr lang="pt-BR" sz="1600" b="1" smtClean="0"/>
              <a:t>4.9. Réus Presos e </a:t>
            </a:r>
            <a:r>
              <a:rPr lang="pt-BR" sz="1600" b="1" i="1" smtClean="0"/>
              <a:t>Habeas Corpus</a:t>
            </a:r>
            <a:r>
              <a:rPr lang="pt-BR" sz="1600" b="1" smtClean="0"/>
              <a:t> – Exceções</a:t>
            </a:r>
            <a:endParaRPr lang="pt-BR" sz="1600" smtClean="0"/>
          </a:p>
          <a:p>
            <a:pPr>
              <a:buFont typeface="Arial" charset="0"/>
              <a:buNone/>
            </a:pPr>
            <a:r>
              <a:rPr lang="pt-BR" sz="1600" smtClean="0"/>
              <a:t>...</a:t>
            </a:r>
          </a:p>
          <a:p>
            <a:pPr>
              <a:buFont typeface="Arial" charset="0"/>
              <a:buNone/>
            </a:pPr>
            <a:r>
              <a:rPr lang="pt-BR" sz="1600" i="1" smtClean="0"/>
              <a:t>        § 6º.  Transcorrido o prazo para o Ministério Público e remetida cópia do relatório aos demais Ministros, o processo será incluído em pauta na seção ou na Corte Especial, devendo ser julgado com preferência sobre os demais feitos, </a:t>
            </a:r>
            <a:r>
              <a:rPr lang="pt-BR" sz="1600" b="1" i="1" u="sng" smtClean="0"/>
              <a:t>ressalvados os que envolvam réu preso e os pedidos de habeas corpus</a:t>
            </a:r>
            <a:r>
              <a:rPr lang="pt-BR" sz="1600" i="1" smtClean="0"/>
              <a:t>.</a:t>
            </a:r>
            <a:r>
              <a:rPr lang="pt-BR" sz="1600" smtClean="0"/>
              <a:t> (frisei)</a:t>
            </a:r>
          </a:p>
          <a:p>
            <a:pPr>
              <a:buFont typeface="Arial" charset="0"/>
              <a:buNone/>
            </a:pPr>
            <a:r>
              <a:rPr lang="pt-BR" sz="1600" smtClean="0"/>
              <a:t> </a:t>
            </a:r>
          </a:p>
          <a:p>
            <a:pPr>
              <a:buFont typeface="Arial" charset="0"/>
              <a:buNone/>
            </a:pPr>
            <a:r>
              <a:rPr lang="pt-BR" sz="1600" smtClean="0"/>
              <a:t>Insta referir que essa realidade é bastante similar à dos feitos que podem gerar </a:t>
            </a:r>
            <a:r>
              <a:rPr lang="pt-BR" sz="1600" b="1" smtClean="0"/>
              <a:t>prescrição</a:t>
            </a:r>
            <a:r>
              <a:rPr lang="pt-BR" sz="1600" smtClean="0"/>
              <a:t>, e que por efeito de orientação traçada em eventos junto ao STF, como retirada de recente encontro provocado pela Presidência do STJ (em que foram chamados todos os Tribunais locais do país), devem ser </a:t>
            </a:r>
            <a:r>
              <a:rPr lang="pt-BR" sz="1600" b="1" smtClean="0"/>
              <a:t>excepcionados</a:t>
            </a:r>
            <a:r>
              <a:rPr lang="pt-BR" sz="1600" smtClean="0"/>
              <a:t> dos regimes de sobrestamento e suspensão de recursos e processos.</a:t>
            </a:r>
          </a:p>
          <a:p>
            <a:pPr>
              <a:buFont typeface="Arial" charset="0"/>
              <a:buNone/>
            </a:pPr>
            <a:r>
              <a:rPr lang="pt-BR" sz="1600" smtClean="0"/>
              <a:t>Cabe acrescer que isso vale para casos em que a prisão tenha sido provocada por </a:t>
            </a:r>
            <a:r>
              <a:rPr lang="pt-BR" sz="1600" b="1" smtClean="0"/>
              <a:t>decisão nos autos</a:t>
            </a:r>
            <a:r>
              <a:rPr lang="pt-BR" sz="1600" smtClean="0"/>
              <a:t> em que tramitam os recursos.</a:t>
            </a:r>
          </a:p>
          <a:p>
            <a:pPr>
              <a:buFont typeface="Arial" charset="0"/>
              <a:buNone/>
            </a:pPr>
            <a:r>
              <a:rPr lang="pt-BR" sz="1600" smtClean="0"/>
              <a:t>Em resumo, o fato de existir </a:t>
            </a:r>
            <a:r>
              <a:rPr lang="pt-BR" sz="1600" b="1" smtClean="0"/>
              <a:t>preso provisório</a:t>
            </a:r>
            <a:r>
              <a:rPr lang="pt-BR" sz="1600" smtClean="0"/>
              <a:t> por decisão nos autos autoriza que não seja o processo mantido suspenso, e sim seja realizado, desde logo, o juízo de admissibilidade sobre o(s) recurso(s) pendente(s).</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13666"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4.10. Suspensão do REsp diante de RE sobrestado</a:t>
            </a:r>
            <a:endParaRPr lang="pt-BR" sz="1400" smtClean="0"/>
          </a:p>
          <a:p>
            <a:pPr>
              <a:buFont typeface="Arial" charset="0"/>
              <a:buNone/>
            </a:pPr>
            <a:r>
              <a:rPr lang="pt-BR" sz="1400" b="1" smtClean="0"/>
              <a:t> 4.10.1. Anotações Gerais</a:t>
            </a:r>
            <a:endParaRPr lang="pt-BR" sz="1400" smtClean="0"/>
          </a:p>
          <a:p>
            <a:pPr>
              <a:buFont typeface="Arial" charset="0"/>
              <a:buNone/>
            </a:pPr>
            <a:r>
              <a:rPr lang="pt-BR" sz="1400" smtClean="0"/>
              <a:t>Aqui se propõe explicar o motivo do sobrestamento </a:t>
            </a:r>
            <a:r>
              <a:rPr lang="pt-BR" sz="1400" b="1" smtClean="0"/>
              <a:t>do feito</a:t>
            </a:r>
            <a:r>
              <a:rPr lang="pt-BR" sz="1400" smtClean="0"/>
              <a:t> (e não somente do recurso extraordinário) quando há dois recursos (extraordinário e especial) sobre mesma matéria, e sobre o RE exista paradigma.</a:t>
            </a:r>
          </a:p>
          <a:p>
            <a:pPr>
              <a:buFont typeface="Arial" charset="0"/>
              <a:buNone/>
            </a:pPr>
            <a:r>
              <a:rPr lang="pt-BR" sz="1400" smtClean="0"/>
              <a:t>Quando um tema se acha sob exame de RG, o art. 543-B, § 1º, do CPC </a:t>
            </a:r>
            <a:r>
              <a:rPr lang="pt-BR" sz="1400" b="1" smtClean="0"/>
              <a:t>determina</a:t>
            </a:r>
            <a:r>
              <a:rPr lang="pt-BR" sz="1400" smtClean="0"/>
              <a:t> o </a:t>
            </a:r>
            <a:r>
              <a:rPr lang="pt-BR" sz="1400" b="1" smtClean="0"/>
              <a:t>sobrestamento</a:t>
            </a:r>
            <a:r>
              <a:rPr lang="pt-BR" sz="1400" smtClean="0"/>
              <a:t> do recurso extraordinário até o pronunciamento definitivo da Magna Corte.</a:t>
            </a:r>
          </a:p>
          <a:p>
            <a:pPr>
              <a:buFont typeface="Arial" charset="0"/>
              <a:buNone/>
            </a:pPr>
            <a:r>
              <a:rPr lang="pt-BR" sz="1400" smtClean="0"/>
              <a:t>Se assim é, parece razoável suspender também o recurso especial que cuida da mesma controvérsia, seja porque a </a:t>
            </a:r>
            <a:r>
              <a:rPr lang="pt-BR" sz="1400" b="1" smtClean="0"/>
              <a:t>última palavra</a:t>
            </a:r>
            <a:r>
              <a:rPr lang="pt-BR" sz="1400" smtClean="0"/>
              <a:t> será do STF, seja para evitar </a:t>
            </a:r>
            <a:r>
              <a:rPr lang="pt-BR" sz="1400" b="1" smtClean="0"/>
              <a:t>colidência</a:t>
            </a:r>
            <a:r>
              <a:rPr lang="pt-BR" sz="1400" smtClean="0"/>
              <a:t> de decisões, seja ainda para evitar </a:t>
            </a:r>
            <a:r>
              <a:rPr lang="pt-BR" sz="1400" b="1" smtClean="0"/>
              <a:t>retrabalho</a:t>
            </a:r>
            <a:r>
              <a:rPr lang="pt-BR" sz="1400" smtClean="0"/>
              <a:t>, com sucessivas idas e vindas processuais entre tribunais, diante de soluções discrepantes.</a:t>
            </a:r>
          </a:p>
          <a:p>
            <a:pPr>
              <a:buFont typeface="Arial" charset="0"/>
              <a:buNone/>
            </a:pPr>
            <a:r>
              <a:rPr lang="pt-BR" sz="1400" smtClean="0"/>
              <a:t>É preciso reiterar, nesse contexto, que as leis 11.418/06 e 11.672/08 não previram recurso nem do sobrestamento nem da suspensão dos recursos, e o exame da irresignação posta diante dessa sistemática foi cometido pelo Plenário do Supremo Tribunal Federal, no AI 760.358-SE/QO, aos Tribunais de origem, em agravo regimental, e a partir de então. </a:t>
            </a:r>
          </a:p>
          <a:p>
            <a:pPr>
              <a:buFont typeface="Arial" charset="0"/>
              <a:buNone/>
            </a:pPr>
            <a:r>
              <a:rPr lang="pt-BR" sz="1400" smtClean="0"/>
              <a:t>Outrossim, o art. 543, § 2º, do CPC, deve ser lido com os olhos voltados para as mudanças legislativas destacadas.</a:t>
            </a:r>
          </a:p>
          <a:p>
            <a:pPr>
              <a:buFont typeface="Arial" charset="0"/>
              <a:buNone/>
            </a:pPr>
            <a:r>
              <a:rPr lang="pt-BR" sz="1400" smtClean="0"/>
              <a:t>O móvel de sobrestar o processo inteiro, quando verte especial e extraordinário, e sobre este o STF tenha reconhecido repercussão geral, se deve a que a instância de origem fica adstrita àquilo que a Suprema Corte determinar, em especial a possível retratação, a teor do art. 543-B, § 3º, parte final, do CPC.</a:t>
            </a:r>
          </a:p>
          <a:p>
            <a:pPr>
              <a:buFont typeface="Arial" charset="0"/>
              <a:buNone/>
            </a:pPr>
            <a:r>
              <a:rPr lang="pt-BR" sz="1400" smtClean="0"/>
              <a:t>Não é lógico nem sensato analisar (e enviar) o recurso especial – mesmo via agravo – ao STJ quando a solução constitucional, de condão mais largo e definitivo, pende de definição.</a:t>
            </a:r>
          </a:p>
          <a:p>
            <a:pPr>
              <a:buFont typeface="Arial" charset="0"/>
              <a:buNone/>
            </a:pPr>
            <a:r>
              <a:rPr lang="pt-BR" sz="1400" smtClean="0"/>
              <a:t>Merece registro que o juízo de admissibilidade dos recursos especiais e extraordinários é cometido às Presidências ou Vice-Presidências dos Tribunais de origem, sem que isso ofenda a competência das Altas Cortes. Na verdade, é mecanismo adaptado à essência e natureza dos pleitos excepcionais, que não traduzem mero direito de revisão, pois que não existe, em nosso ordenamento, um terceiro grau de jurisdição.  ...</a:t>
            </a:r>
          </a:p>
          <a:p>
            <a:pPr>
              <a:buFont typeface="Arial" charset="0"/>
              <a:buNone/>
            </a:pPr>
            <a:endParaRPr lang="pt-BR" sz="1400" smtClean="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15714"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4.10. Suspensão do REsp diante de RE sobrestado</a:t>
            </a:r>
            <a:endParaRPr lang="pt-BR" sz="1400" smtClean="0"/>
          </a:p>
          <a:p>
            <a:pPr>
              <a:buFont typeface="Arial" charset="0"/>
              <a:buNone/>
            </a:pPr>
            <a:r>
              <a:rPr lang="pt-BR" sz="1400" b="1" smtClean="0"/>
              <a:t> 4.10.1. Anotações Gerais</a:t>
            </a:r>
            <a:endParaRPr lang="pt-BR" sz="1400" smtClean="0"/>
          </a:p>
          <a:p>
            <a:pPr>
              <a:buFont typeface="Arial" charset="0"/>
              <a:buNone/>
            </a:pPr>
            <a:r>
              <a:rPr lang="pt-BR" sz="1400" smtClean="0"/>
              <a:t>...</a:t>
            </a:r>
          </a:p>
          <a:p>
            <a:pPr>
              <a:buFont typeface="Arial" charset="0"/>
              <a:buNone/>
            </a:pPr>
            <a:r>
              <a:rPr lang="pt-BR" sz="1400" smtClean="0"/>
              <a:t>Na mesma Questão de Ordem no AI 760.358-SE, a própria Suprema Corte definiu que em tais casos o exame pertencia à origem, não à Corte </a:t>
            </a:r>
            <a:r>
              <a:rPr lang="pt-BR" sz="1400" i="1" smtClean="0"/>
              <a:t>ad quem</a:t>
            </a:r>
            <a:r>
              <a:rPr lang="pt-BR" sz="1400" smtClean="0"/>
              <a:t>, ao assentar que</a:t>
            </a:r>
          </a:p>
          <a:p>
            <a:pPr>
              <a:buFont typeface="Arial" charset="0"/>
              <a:buNone/>
            </a:pPr>
            <a:r>
              <a:rPr lang="pt-BR" sz="1400" smtClean="0"/>
              <a:t> </a:t>
            </a:r>
          </a:p>
          <a:p>
            <a:pPr>
              <a:buFont typeface="Arial" charset="0"/>
              <a:buNone/>
            </a:pPr>
            <a:r>
              <a:rPr lang="pt-BR" sz="1400" smtClean="0"/>
              <a:t>"...</a:t>
            </a:r>
            <a:r>
              <a:rPr lang="pt-BR" sz="1400" i="1" smtClean="0"/>
              <a:t>os tribunais e turmas recursais de origem </a:t>
            </a:r>
            <a:r>
              <a:rPr lang="pt-BR" sz="1400" b="1" i="1" smtClean="0"/>
              <a:t>têm competência</a:t>
            </a:r>
            <a:r>
              <a:rPr lang="pt-BR" sz="1400" i="1" smtClean="0"/>
              <a:t> para dar encaminhamento definitivo aos processos múltiplos nos temas levados à análise de repercussão geral. </a:t>
            </a:r>
            <a:r>
              <a:rPr lang="pt-BR" sz="1400" b="1" i="1" smtClean="0"/>
              <a:t>Não há</a:t>
            </a:r>
            <a:r>
              <a:rPr lang="pt-BR" sz="1400" i="1" smtClean="0"/>
              <a:t>, nesta hipótese, delegação de competência. O Tribunal </a:t>
            </a:r>
            <a:r>
              <a:rPr lang="pt-BR" sz="1400" smtClean="0"/>
              <a:t>a quo</a:t>
            </a:r>
            <a:r>
              <a:rPr lang="pt-BR" sz="1400" i="1" smtClean="0"/>
              <a:t> a exerce </a:t>
            </a:r>
            <a:r>
              <a:rPr lang="pt-BR" sz="1400" b="1" i="1" smtClean="0"/>
              <a:t>por força direta da nova sistemática legal</a:t>
            </a:r>
            <a:r>
              <a:rPr lang="pt-BR" sz="1400" smtClean="0"/>
              <a:t>" (frisos nossos).</a:t>
            </a:r>
          </a:p>
          <a:p>
            <a:pPr>
              <a:buFont typeface="Arial" charset="0"/>
              <a:buNone/>
            </a:pPr>
            <a:r>
              <a:rPr lang="pt-BR" sz="1400" smtClean="0"/>
              <a:t> </a:t>
            </a:r>
          </a:p>
          <a:p>
            <a:pPr>
              <a:buFont typeface="Arial" charset="0"/>
              <a:buNone/>
            </a:pPr>
            <a:r>
              <a:rPr lang="pt-BR" sz="1400" smtClean="0"/>
              <a:t>Tais diretrizes permitem afirmar que a análise que os Presidentes e Vice-Presidentes das Casas de origem realizam não equivale, nessa parte, ao exame </a:t>
            </a:r>
            <a:r>
              <a:rPr lang="pt-BR" sz="1400" b="1" smtClean="0"/>
              <a:t>de fundo</a:t>
            </a:r>
            <a:r>
              <a:rPr lang="pt-BR" sz="1400" smtClean="0"/>
              <a:t> de admissibilidade, remanescendo a aspectos </a:t>
            </a:r>
            <a:r>
              <a:rPr lang="pt-BR" sz="1400" b="1" smtClean="0"/>
              <a:t>formais extrínsecos</a:t>
            </a:r>
            <a:r>
              <a:rPr lang="pt-BR" sz="1400" smtClean="0"/>
              <a:t>, ou de </a:t>
            </a:r>
            <a:r>
              <a:rPr lang="pt-BR" sz="1400" b="1" smtClean="0"/>
              <a:t>adequação à sistemática moderna</a:t>
            </a:r>
            <a:r>
              <a:rPr lang="pt-BR" sz="1400" smtClean="0"/>
              <a:t>.</a:t>
            </a:r>
          </a:p>
          <a:p>
            <a:pPr>
              <a:buFont typeface="Arial" charset="0"/>
              <a:buNone/>
            </a:pPr>
            <a:r>
              <a:rPr lang="pt-BR" sz="1400" smtClean="0"/>
              <a:t>Nunca se deve esquecer, outrossim, que todo juízo feito na origem é </a:t>
            </a:r>
            <a:r>
              <a:rPr lang="pt-BR" sz="1400" b="1" smtClean="0"/>
              <a:t>suscetível de revisão</a:t>
            </a:r>
            <a:r>
              <a:rPr lang="pt-BR" sz="1400" smtClean="0"/>
              <a:t> pela Instância </a:t>
            </a:r>
            <a:r>
              <a:rPr lang="pt-BR" sz="1400" i="1" smtClean="0"/>
              <a:t>ad quem</a:t>
            </a:r>
            <a:r>
              <a:rPr lang="pt-BR" sz="1400" smtClean="0"/>
              <a:t>, de onde mesmo o enfrentamento local, ainda que inadvertido, pode ser reparado na seara de destino.</a:t>
            </a:r>
          </a:p>
          <a:p>
            <a:pPr>
              <a:buFont typeface="Arial" charset="0"/>
              <a:buNone/>
            </a:pPr>
            <a:r>
              <a:rPr lang="pt-BR" sz="1400" smtClean="0"/>
              <a:t>Reiteradas decisões do Superior Tribunal de Justiça acolhem a forma procedimental adotada neste Tribunal, do que é exemplo o despacho da Min. </a:t>
            </a:r>
            <a:r>
              <a:rPr lang="pt-BR" sz="1400" b="1" smtClean="0"/>
              <a:t>MARIA ISABEL GALLOTTI</a:t>
            </a:r>
            <a:r>
              <a:rPr lang="pt-BR" sz="1400" smtClean="0"/>
              <a:t>, datado de 10.12.10, no REsp 1.153.440-RS:</a:t>
            </a:r>
            <a:r>
              <a:rPr lang="pt-BR" sz="1400" i="1" smtClean="0"/>
              <a:t> </a:t>
            </a:r>
            <a:endParaRPr lang="pt-BR" sz="1400" smtClean="0"/>
          </a:p>
          <a:p>
            <a:pPr>
              <a:buFont typeface="Arial" charset="0"/>
              <a:buNone/>
            </a:pPr>
            <a:r>
              <a:rPr lang="pt-BR" sz="1400" i="1" smtClean="0"/>
              <a:t> A Segunda Seção desta Corte, no julgamento dos recursos repetitivos 1.107.201/DF e 1.147.595/RS, relatados pelo Ministro Sidnei Beneti, firmou entendimento a respeito de questões processuais e de mérito em debate nas ações em que se discute o direito dos depositantes de caderneta de poupança a alegadas perdas ocorridas quando dos Planos Econômicos Bresser, Verão, Collor I e Collor II.</a:t>
            </a:r>
            <a:endParaRPr lang="pt-BR" sz="1400" smtClean="0"/>
          </a:p>
          <a:p>
            <a:pPr>
              <a:buFont typeface="Arial" charset="0"/>
              <a:buNone/>
            </a:pPr>
            <a:r>
              <a:rPr lang="pt-BR" sz="1400" i="1" smtClean="0"/>
              <a:t>Na linha do disposto no art. 543, §§ 7º e 8º do CPC, devem os autos retornar ao Tribunal de origem para novo exame à luz do entendimento pacificado nesta Corte.</a:t>
            </a:r>
            <a:endParaRPr lang="pt-BR" sz="1400" smtClean="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17762"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4.10. Suspensão do REsp diante de RE sobrestado</a:t>
            </a:r>
            <a:endParaRPr lang="pt-BR" sz="1400" smtClean="0"/>
          </a:p>
          <a:p>
            <a:pPr>
              <a:buFont typeface="Arial" charset="0"/>
              <a:buNone/>
            </a:pPr>
            <a:r>
              <a:rPr lang="pt-BR" sz="1400" b="1" smtClean="0"/>
              <a:t> 4.10.1. Anotações Gerais</a:t>
            </a:r>
            <a:endParaRPr lang="pt-BR" sz="1400" smtClean="0"/>
          </a:p>
          <a:p>
            <a:pPr>
              <a:buFont typeface="Arial" charset="0"/>
              <a:buNone/>
            </a:pPr>
            <a:r>
              <a:rPr lang="pt-BR" sz="1400" smtClean="0"/>
              <a:t>...</a:t>
            </a:r>
          </a:p>
          <a:p>
            <a:pPr>
              <a:buFont typeface="Arial" charset="0"/>
              <a:buNone/>
            </a:pPr>
            <a:r>
              <a:rPr lang="pt-BR" sz="1400" smtClean="0"/>
              <a:t>No mesmo sentido, decisão do Min. </a:t>
            </a:r>
            <a:r>
              <a:rPr lang="pt-BR" sz="1400" b="1" smtClean="0"/>
              <a:t>MARCO BUZZI</a:t>
            </a:r>
            <a:r>
              <a:rPr lang="pt-BR" sz="1400" smtClean="0"/>
              <a:t>, no REsp 1.140.306-RS, datada de 01 de fevereiro de 2012:</a:t>
            </a:r>
          </a:p>
          <a:p>
            <a:pPr>
              <a:buFont typeface="Arial" charset="0"/>
              <a:buNone/>
            </a:pPr>
            <a:r>
              <a:rPr lang="pt-BR" sz="1400" i="1" smtClean="0"/>
              <a:t> </a:t>
            </a:r>
            <a:endParaRPr lang="pt-BR" sz="1400" smtClean="0"/>
          </a:p>
          <a:p>
            <a:pPr>
              <a:buFont typeface="Arial" charset="0"/>
              <a:buNone/>
            </a:pPr>
            <a:r>
              <a:rPr lang="pt-BR" sz="1400" i="1" smtClean="0"/>
              <a:t>1. A Segunda Seção deste Tribunal (REsps Repetitivos 1.107.201/DF e 1.147.595/RS, Rel. Min. SIDNEI BENETI) consolidou orientação a respeito das teses repetidamente a ela submetidas, pelos recursos de ações em que depositantes de cadernetas de poupança pleiteiam o recebimento de diferenças de perdas decorrentes dos Planos Econômicos “Bresser”, “Verão”, “Collor I” e “Collor II”.</a:t>
            </a:r>
            <a:endParaRPr lang="pt-BR" sz="1400" smtClean="0"/>
          </a:p>
          <a:p>
            <a:pPr>
              <a:buFont typeface="Arial" charset="0"/>
              <a:buNone/>
            </a:pPr>
            <a:r>
              <a:rPr lang="pt-BR" sz="1400" i="1" smtClean="0"/>
              <a:t>2. De acordo com as diretrizes previstas no art. 543-C, § 7º e § 8º, do CPC, os autos devem ser devolvidos ao Tribunal de origem para observância do que ficou pacificado nesta Corte, na sistemática dos Recursos Repetitivos.</a:t>
            </a:r>
            <a:endParaRPr lang="pt-BR" sz="1400" smtClean="0"/>
          </a:p>
          <a:p>
            <a:pPr>
              <a:buFont typeface="Arial" charset="0"/>
              <a:buNone/>
            </a:pPr>
            <a:r>
              <a:rPr lang="pt-BR" sz="1400" i="1" smtClean="0"/>
              <a:t>3. Anote-se que esta decisão não contraria a determinação emanada do c. STF que, nos autos dos RE 591.797/SP e 626.307/SP, relator o Ministro Dias Toffoli; e do AI 754.745/SP, relator o Ministro Gilmar Mendes, suspendeu o andamento dos recursos que versem sobre a matéria, suspensão essa que deverá ser observada pelo Tribunal local.</a:t>
            </a:r>
            <a:endParaRPr lang="pt-BR" sz="1400" smtClean="0"/>
          </a:p>
          <a:p>
            <a:pPr>
              <a:buFont typeface="Arial" charset="0"/>
              <a:buNone/>
            </a:pPr>
            <a:r>
              <a:rPr lang="pt-BR" sz="1400" i="1" smtClean="0"/>
              <a:t>4. Ressalte-se, ainda, que o reconhecimento, pelo colendo STF, de repercussão geral nas teses apresentadas nos referidos recursos orienta a incidência do preceituado no art. 543-B, § 3º, do CPC, podendo vir a ocorrer a retratação, pelo Tribunal de origem, prevista no aludido dispositivo, o que prejudicaria a análise do recurso por este STJ. Esta circunstância também indica a necessidade de devolução dos autos à Corte a quo.</a:t>
            </a:r>
            <a:endParaRPr lang="pt-BR" sz="1400" smtClean="0"/>
          </a:p>
          <a:p>
            <a:pPr>
              <a:buFont typeface="Arial" charset="0"/>
              <a:buNone/>
            </a:pPr>
            <a:r>
              <a:rPr lang="pt-BR" sz="1400" i="1" smtClean="0"/>
              <a:t>5. Registre-se, outrossim, que eventual análise de outras questões envolvidas dependeria do sucesso dos poupadores quanto aos temas constantes dos recursos suspensos, de modo que, por consequência, não podem ser examinadas autonomamente, sem o deslinde final dos temas antecedentes.</a:t>
            </a:r>
            <a:endParaRPr lang="pt-BR" sz="1400" smtClean="0"/>
          </a:p>
          <a:p>
            <a:pPr>
              <a:buFont typeface="Arial" charset="0"/>
              <a:buNone/>
            </a:pPr>
            <a:r>
              <a:rPr lang="pt-BR" sz="1400" i="1" smtClean="0"/>
              <a:t>6. Restituam-se, pois, os autos à origem, com a devida baixa nesta Corte.</a:t>
            </a:r>
            <a:endParaRPr lang="pt-BR" sz="140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1. PERCALÇOS ATINENTES À SUSPENSÃO DE RECURSOS ...</a:t>
            </a:r>
            <a:endParaRPr lang="pt-BR" dirty="0"/>
          </a:p>
        </p:txBody>
      </p:sp>
      <p:sp>
        <p:nvSpPr>
          <p:cNvPr id="27650" name="Espaço Reservado para Conteúdo 5"/>
          <p:cNvSpPr>
            <a:spLocks noGrp="1"/>
          </p:cNvSpPr>
          <p:nvPr>
            <p:ph idx="1"/>
          </p:nvPr>
        </p:nvSpPr>
        <p:spPr>
          <a:xfrm>
            <a:off x="323850" y="549275"/>
            <a:ext cx="8569325" cy="4856163"/>
          </a:xfrm>
        </p:spPr>
        <p:txBody>
          <a:bodyPr/>
          <a:lstStyle/>
          <a:p>
            <a:pPr>
              <a:buFont typeface="Arial" charset="0"/>
              <a:buNone/>
            </a:pPr>
            <a:r>
              <a:rPr lang="pt-BR" sz="1600" b="1" smtClean="0"/>
              <a:t>1.2. Afetação dos Representativos da Controvérsia</a:t>
            </a:r>
            <a:endParaRPr lang="pt-BR" sz="1600" smtClean="0"/>
          </a:p>
          <a:p>
            <a:pPr>
              <a:buFont typeface="Arial" charset="0"/>
              <a:buNone/>
            </a:pPr>
            <a:r>
              <a:rPr lang="pt-BR" sz="1600" smtClean="0"/>
              <a:t>A lei determina a suspensão dos feitos uma vez </a:t>
            </a:r>
            <a:r>
              <a:rPr lang="pt-BR" sz="1600" b="1" smtClean="0"/>
              <a:t>selecionado</a:t>
            </a:r>
            <a:r>
              <a:rPr lang="pt-BR" sz="1600" smtClean="0"/>
              <a:t> o representativo da controvérsia, ou seja, mesmo não sendo </a:t>
            </a:r>
            <a:r>
              <a:rPr lang="pt-BR" sz="1600" b="1" smtClean="0"/>
              <a:t>afetado</a:t>
            </a:r>
            <a:r>
              <a:rPr lang="pt-BR" sz="1600" smtClean="0"/>
              <a:t>, e isso perdura até o pronunciamento definitivo do STJ (CPC, art. 543-C, § 1º; Resolução n. 8/08-STJ, art. 1º, </a:t>
            </a:r>
            <a:r>
              <a:rPr lang="pt-BR" sz="1600" i="1" smtClean="0"/>
              <a:t>caput</a:t>
            </a:r>
            <a:r>
              <a:rPr lang="pt-BR" sz="1600" smtClean="0"/>
              <a:t>).</a:t>
            </a:r>
          </a:p>
          <a:p>
            <a:pPr>
              <a:buFont typeface="Arial" charset="0"/>
              <a:buNone/>
            </a:pPr>
            <a:r>
              <a:rPr lang="pt-BR" sz="1600" smtClean="0"/>
              <a:t>A realidade mostra casos de feitos selecionados sem que sejam afetados mesmo após anos (ver dados).</a:t>
            </a:r>
          </a:p>
          <a:p>
            <a:pPr>
              <a:buFont typeface="Arial" charset="0"/>
              <a:buNone/>
            </a:pPr>
            <a:r>
              <a:rPr lang="pt-BR" sz="1600" smtClean="0"/>
              <a:t>Há que se buscar mecanismo que privilegie (prefira) processos representativos de controvérsias, </a:t>
            </a:r>
            <a:r>
              <a:rPr lang="pt-BR" sz="1600" b="1" smtClean="0"/>
              <a:t>considerando-os desde logo</a:t>
            </a:r>
            <a:r>
              <a:rPr lang="pt-BR" sz="1600" smtClean="0"/>
              <a:t>, </a:t>
            </a:r>
            <a:r>
              <a:rPr lang="pt-BR" sz="1600" b="1" smtClean="0"/>
              <a:t>ou em momento próximo</a:t>
            </a:r>
            <a:r>
              <a:rPr lang="pt-BR" sz="1600" smtClean="0"/>
              <a:t>, como afetados, sob pena de gerar largo passivo sem a simples definição de que se enquadram no sistema.</a:t>
            </a:r>
          </a:p>
          <a:p>
            <a:pPr>
              <a:buFont typeface="Arial" charset="0"/>
              <a:buNone/>
            </a:pPr>
            <a:r>
              <a:rPr lang="pt-BR" sz="1600" smtClean="0"/>
              <a:t>Essa medida, no STF, propicia solução mais rápida em especial na hipótese de </a:t>
            </a:r>
            <a:r>
              <a:rPr lang="pt-BR" sz="1600" b="1" smtClean="0"/>
              <a:t>ausência de repercussão geral</a:t>
            </a:r>
            <a:r>
              <a:rPr lang="pt-BR" sz="1600" smtClean="0"/>
              <a:t> (CPC, art. 543-B, § 2º).</a:t>
            </a:r>
          </a:p>
          <a:p>
            <a:pPr>
              <a:buFont typeface="Arial" charset="0"/>
              <a:buNone/>
            </a:pPr>
            <a:r>
              <a:rPr lang="pt-BR" sz="1600" smtClean="0"/>
              <a:t>No âmbito do STJ, e mesmo que ainda não inserido o sistema de repercussão geral (tema de estudo e em item apartado), pode-se pensar em mecanismo similar ao </a:t>
            </a:r>
            <a:r>
              <a:rPr lang="pt-BR" sz="1600" b="1" smtClean="0"/>
              <a:t>Plenário Virtual</a:t>
            </a:r>
            <a:r>
              <a:rPr lang="pt-BR" sz="1600" smtClean="0"/>
              <a:t> (RISTF, arts. 323 a 325), através do qual o Presidente ou o Relator submeteria, por </a:t>
            </a:r>
            <a:r>
              <a:rPr lang="pt-BR" sz="1600" b="1" smtClean="0"/>
              <a:t>via eletrônica</a:t>
            </a:r>
            <a:r>
              <a:rPr lang="pt-BR" sz="1600" smtClean="0"/>
              <a:t>, cópia de sua manifestação sobre a afetação, ou não, do representativo da controvérsia, seguindo-se procedimento específico para definição da hipótese.</a:t>
            </a:r>
          </a:p>
          <a:p>
            <a:pPr>
              <a:buFont typeface="Arial" charset="0"/>
              <a:buNone/>
            </a:pPr>
            <a:r>
              <a:rPr lang="pt-BR" sz="1600" smtClean="0"/>
              <a:t>Na Suprema Corte, o prazo é comum de 20 dias para que os demais Ministros se pronunciem, sempre por meio eletrônico, reputando-se existente a (lá) RG (aqui seria a </a:t>
            </a:r>
            <a:r>
              <a:rPr lang="pt-BR" sz="1600" b="1" smtClean="0"/>
              <a:t>afetação</a:t>
            </a:r>
            <a:r>
              <a:rPr lang="pt-BR" sz="1600" smtClean="0"/>
              <a:t>) quando não houver razão suficiente para recusa (art. 324, </a:t>
            </a:r>
            <a:r>
              <a:rPr lang="pt-BR" sz="1600" i="1" smtClean="0"/>
              <a:t>caput</a:t>
            </a:r>
            <a:r>
              <a:rPr lang="pt-BR" sz="1600" smtClean="0"/>
              <a:t>, e § 1º).</a:t>
            </a:r>
          </a:p>
          <a:p>
            <a:pPr>
              <a:buFont typeface="Arial" charset="0"/>
              <a:buNone/>
            </a:pPr>
            <a:r>
              <a:rPr lang="pt-BR" sz="1600" smtClean="0"/>
              <a:t>Enquanto não se altera o RISTJ (com suporte no art. 543-C, § 9º, do CPC), pode-se usar a </a:t>
            </a:r>
            <a:r>
              <a:rPr lang="pt-BR" sz="1600" b="1" smtClean="0"/>
              <a:t>Questão de Ordem</a:t>
            </a:r>
            <a:r>
              <a:rPr lang="pt-BR" sz="1600" smtClean="0"/>
              <a:t> para essa finalidade (ver item 1.5).</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19810"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4.10. Suspensão do REsp diante de RE sobrestado</a:t>
            </a:r>
            <a:endParaRPr lang="pt-BR" sz="1400" smtClean="0"/>
          </a:p>
          <a:p>
            <a:pPr>
              <a:buFont typeface="Arial" charset="0"/>
              <a:buNone/>
            </a:pPr>
            <a:r>
              <a:rPr lang="pt-BR" sz="1400" b="1" smtClean="0"/>
              <a:t> 4.10.1. Anotações Gerais ...</a:t>
            </a:r>
            <a:endParaRPr lang="pt-BR" sz="1400" smtClean="0"/>
          </a:p>
          <a:p>
            <a:pPr>
              <a:buFont typeface="Arial" charset="0"/>
              <a:buNone/>
            </a:pPr>
            <a:r>
              <a:rPr lang="pt-BR" sz="1400" smtClean="0"/>
              <a:t>No mesmo sentido, decisão do Min. </a:t>
            </a:r>
            <a:r>
              <a:rPr lang="pt-BR" sz="1400" b="1" smtClean="0"/>
              <a:t>MARCO BUZZI</a:t>
            </a:r>
            <a:r>
              <a:rPr lang="pt-BR" sz="1400" smtClean="0"/>
              <a:t>, no REsp 1.140.306-RS, datada de 01 de fevereiro de 2012:</a:t>
            </a:r>
          </a:p>
          <a:p>
            <a:pPr>
              <a:buFont typeface="Arial" charset="0"/>
              <a:buNone/>
            </a:pPr>
            <a:r>
              <a:rPr lang="pt-BR" sz="1400" i="1" smtClean="0"/>
              <a:t> </a:t>
            </a:r>
            <a:endParaRPr lang="pt-BR" sz="1400" smtClean="0"/>
          </a:p>
          <a:p>
            <a:pPr>
              <a:buFont typeface="Arial" charset="0"/>
              <a:buNone/>
            </a:pPr>
            <a:r>
              <a:rPr lang="pt-BR" sz="1400" i="1" smtClean="0"/>
              <a:t>1. A Segunda Seção deste Tribunal (REsps Repetitivos 1.107.201/DF e 1.147.595/RS, Rel. Min. SIDNEI BENETI) consolidou orientação a respeito das teses repetidamente a ela submetidas, pelos recursos de ações em que depositantes de cadernetas de poupança pleiteiam o recebimento de diferenças de perdas decorrentes dos Planos Econômicos “Bresser”, “Verão”, “Collor I” e “Collor II”.</a:t>
            </a:r>
            <a:endParaRPr lang="pt-BR" sz="1400" smtClean="0"/>
          </a:p>
          <a:p>
            <a:pPr>
              <a:buFont typeface="Arial" charset="0"/>
              <a:buNone/>
            </a:pPr>
            <a:r>
              <a:rPr lang="pt-BR" sz="1400" i="1" smtClean="0"/>
              <a:t>2. De acordo com as diretrizes previstas no art. 543-C, § 7º e § 8º, do CPC, os autos devem ser devolvidos ao Tribunal de origem para observância do que ficou pacificado nesta Corte, na sistemática dos Recursos Repetitivos.</a:t>
            </a:r>
            <a:endParaRPr lang="pt-BR" sz="1400" smtClean="0"/>
          </a:p>
          <a:p>
            <a:pPr>
              <a:buFont typeface="Arial" charset="0"/>
              <a:buNone/>
            </a:pPr>
            <a:r>
              <a:rPr lang="pt-BR" sz="1400" i="1" smtClean="0"/>
              <a:t>3. Anote-se que esta decisão não contraria a determinação emanada do c. STF que, nos autos dos RE 591.797/SP e 626.307/SP, relator o Ministro Dias Toffoli; e do AI 754.745/SP, relator o Ministro Gilmar Mendes, suspendeu o andamento dos recursos que versem sobre a matéria, suspensão essa que deverá ser observada pelo Tribunal local.</a:t>
            </a:r>
            <a:endParaRPr lang="pt-BR" sz="1400" smtClean="0"/>
          </a:p>
          <a:p>
            <a:pPr>
              <a:buFont typeface="Arial" charset="0"/>
              <a:buNone/>
            </a:pPr>
            <a:r>
              <a:rPr lang="pt-BR" sz="1400" i="1" smtClean="0"/>
              <a:t>4. Ressalte-se, ainda, que o reconhecimento, pelo colendo STF, de repercussão geral nas teses apresentadas nos referidos recursos orienta a incidência do preceituado no art. 543-B, § 3º, do CPC, podendo vir a ocorrer a retratação, pelo Tribunal de origem, prevista no aludido dispositivo, o que prejudicaria a análise do recurso por este STJ. Esta circunstância também indica a necessidade de devolução dos autos à Corte a quo.</a:t>
            </a:r>
            <a:endParaRPr lang="pt-BR" sz="1400" smtClean="0"/>
          </a:p>
          <a:p>
            <a:pPr>
              <a:buFont typeface="Arial" charset="0"/>
              <a:buNone/>
            </a:pPr>
            <a:r>
              <a:rPr lang="pt-BR" sz="1400" i="1" smtClean="0"/>
              <a:t>5. Registre-se, outrossim, que eventual análise de outras questões envolvidas dependeria do sucesso dos poupadores quanto aos temas constantes dos recursos suspensos, de modo que, por consequência, não podem ser examinadas autonomamente, sem o deslinde final dos temas antecedentes.</a:t>
            </a:r>
            <a:endParaRPr lang="pt-BR" sz="1400" smtClean="0"/>
          </a:p>
          <a:p>
            <a:pPr>
              <a:buFont typeface="Arial" charset="0"/>
              <a:buNone/>
            </a:pPr>
            <a:r>
              <a:rPr lang="pt-BR" sz="1400" i="1" smtClean="0"/>
              <a:t>6. Restituam-se, pois, os autos à origem, com a devida baixa nesta Corte.</a:t>
            </a:r>
            <a:endParaRPr lang="pt-BR" sz="1400" smtClean="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21858"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4.10. Suspensão do REsp diante de RE sobrestado</a:t>
            </a:r>
            <a:endParaRPr lang="pt-BR" sz="1400" smtClean="0"/>
          </a:p>
          <a:p>
            <a:pPr>
              <a:buFont typeface="Arial" charset="0"/>
              <a:buNone/>
            </a:pPr>
            <a:r>
              <a:rPr lang="pt-BR" sz="1400" b="1" smtClean="0"/>
              <a:t> 4.10.1. Anotações Gerais ...</a:t>
            </a:r>
            <a:endParaRPr lang="pt-BR" sz="1400" smtClean="0"/>
          </a:p>
          <a:p>
            <a:pPr>
              <a:buFont typeface="Arial" charset="0"/>
              <a:buNone/>
            </a:pPr>
            <a:r>
              <a:rPr lang="pt-BR" sz="1400" smtClean="0"/>
              <a:t>Ainda acerca do tema, o Min. </a:t>
            </a:r>
            <a:r>
              <a:rPr lang="pt-BR" sz="1400" b="1" smtClean="0"/>
              <a:t>HERMAN BENJAMIN</a:t>
            </a:r>
            <a:r>
              <a:rPr lang="pt-BR" sz="1400" smtClean="0"/>
              <a:t>, ao analisar a Reclamação n. 5.358-PE, publicada no DJe em 21.02.11, assim se manifestou:</a:t>
            </a:r>
          </a:p>
          <a:p>
            <a:pPr>
              <a:buFont typeface="Arial" charset="0"/>
              <a:buNone/>
            </a:pPr>
            <a:r>
              <a:rPr lang="pt-BR" sz="1400" i="1" smtClean="0"/>
              <a:t> “Não obstante, é certo que o fim almejado pela novel sistemática processual não se circunscreve à desobstrução dos tribunais superiores, mas direciona-se, principalmente, à garantia de uma prestação jurisdicional homogênea aos processos que versem sobre a mesma quaestio juris, à luz do princípio da isonomia.</a:t>
            </a:r>
            <a:endParaRPr lang="pt-BR" sz="1400" smtClean="0"/>
          </a:p>
          <a:p>
            <a:pPr>
              <a:buFont typeface="Arial" charset="0"/>
              <a:buNone/>
            </a:pPr>
            <a:r>
              <a:rPr lang="pt-BR" sz="1400" i="1" smtClean="0"/>
              <a:t>Sob esse enfoque, considerando-se que multifárias ações cognitivas e executivas sobre o mesmo tema, em fases processuais diversas, encontram-se tramitando nos tribunais pátrios, ressoa inequívoca a necessidade de se obstar a prática de atos judiciais potencialmente lesivos às partes e a prolatação de decisões, nas instâncias ordinárias, dissonantes da posição a ser firmada por esta Corte Superior por ocasião do julgamento do recurso paradigmático, de modo a assegurar a eficácia integral desse provimento jurisdicional.</a:t>
            </a:r>
            <a:endParaRPr lang="pt-BR" sz="1400" smtClean="0"/>
          </a:p>
          <a:p>
            <a:pPr>
              <a:buFont typeface="Arial" charset="0"/>
              <a:buNone/>
            </a:pPr>
            <a:r>
              <a:rPr lang="pt-BR" sz="1400" i="1" smtClean="0"/>
              <a:t>Destarte, a interpretação do citado dispositivo do Código de Processo Civil deve ser extensiva a todos os processos que gravitem sobre o mesma thema judicandum, de modo que tenham o seu procedimento paralisado, independentemente da fase em que se encontrem, até que o recurso afetado ao regime dos recursos repetitivos seja julgado.</a:t>
            </a:r>
            <a:endParaRPr lang="pt-BR" sz="1400" smtClean="0"/>
          </a:p>
          <a:p>
            <a:pPr>
              <a:buFont typeface="Arial" charset="0"/>
              <a:buNone/>
            </a:pPr>
            <a:r>
              <a:rPr lang="pt-BR" sz="1400" b="1" i="1" smtClean="0"/>
              <a:t>Ademais, a ratio essendi do sistema de julgamento por amostragem dos recursos extraordinários repetitivos é a mesma da sistemática dos recursos especiais repetitivos, dada a natureza similar de ambos recursos, o que dá azo à aplicação analógica do art. 328 do Regimento Interno do STF, verbis:</a:t>
            </a:r>
            <a:endParaRPr lang="pt-BR" sz="1400" smtClean="0"/>
          </a:p>
          <a:p>
            <a:pPr>
              <a:buFont typeface="Arial" charset="0"/>
              <a:buNone/>
            </a:pPr>
            <a:r>
              <a:rPr lang="pt-BR" sz="1400" b="1" i="1" smtClean="0"/>
              <a:t>"Art. 328. Protocolado ou distribuído recurso cuja questão for suscetível de reproduzir-se em múltiplos feitos, a Presidência do Tribunal ou o(a) Relator(a), de ofício ou a requerimento da parte interessada, comunicará o fato aos tribunais ou turmas de juizado especial, a fim de que observem o disposto no art. 543-B do Código de Processo Civil, podendo pedir-lhes informações, que deverão ser prestadas em 5 (cinco) dias, e sobrestar todas as demais causas com questão idêntica.</a:t>
            </a:r>
            <a:r>
              <a:rPr lang="pt-BR" sz="1400" i="1" smtClean="0"/>
              <a:t>" (grifo nosso)</a:t>
            </a:r>
            <a:endParaRPr lang="pt-BR" sz="1400" smtClean="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23906"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4.10. Suspensão do REsp diante de RE sobrestado</a:t>
            </a:r>
            <a:endParaRPr lang="pt-BR" sz="1400" smtClean="0"/>
          </a:p>
          <a:p>
            <a:pPr>
              <a:buFont typeface="Arial" charset="0"/>
              <a:buNone/>
            </a:pPr>
            <a:r>
              <a:rPr lang="pt-BR" sz="1400" b="1" smtClean="0"/>
              <a:t> 4.10.1. Anotações Gerais ...</a:t>
            </a:r>
            <a:endParaRPr lang="pt-BR" sz="1400" smtClean="0"/>
          </a:p>
          <a:p>
            <a:pPr>
              <a:buFont typeface="Arial" charset="0"/>
              <a:buNone/>
            </a:pPr>
            <a:r>
              <a:rPr lang="pt-BR" sz="1400" smtClean="0"/>
              <a:t>Por fim, a Min. </a:t>
            </a:r>
            <a:r>
              <a:rPr lang="pt-BR" sz="1400" b="1" smtClean="0"/>
              <a:t>NANCY ANDRIGHI</a:t>
            </a:r>
            <a:r>
              <a:rPr lang="pt-BR" sz="1400" smtClean="0"/>
              <a:t>, ao apreciar o EDcl no Agravo em Recurso Especial n. 124.980/RS, assim decidiu:</a:t>
            </a:r>
          </a:p>
          <a:p>
            <a:pPr>
              <a:buFont typeface="Arial" charset="0"/>
              <a:buNone/>
            </a:pPr>
            <a:r>
              <a:rPr lang="pt-BR" sz="1400" i="1" smtClean="0"/>
              <a:t> </a:t>
            </a:r>
            <a:endParaRPr lang="pt-BR" sz="1400" smtClean="0"/>
          </a:p>
          <a:p>
            <a:pPr>
              <a:buFont typeface="Arial" charset="0"/>
              <a:buNone/>
            </a:pPr>
            <a:r>
              <a:rPr lang="pt-BR" sz="1400" i="1" smtClean="0"/>
              <a:t>EDcl no AGRAVO EM RECURSO ESPECIAL Nº 124.980 - RS (2011/0311033-7)</a:t>
            </a:r>
            <a:endParaRPr lang="pt-BR" sz="1400" smtClean="0"/>
          </a:p>
          <a:p>
            <a:pPr>
              <a:buFont typeface="Arial" charset="0"/>
              <a:buNone/>
            </a:pPr>
            <a:r>
              <a:rPr lang="pt-BR" sz="1400" i="1" smtClean="0"/>
              <a:t>RELATORA : MINISTRA NANCY ANDRIGHI</a:t>
            </a:r>
            <a:endParaRPr lang="pt-BR" sz="1400" smtClean="0"/>
          </a:p>
          <a:p>
            <a:pPr>
              <a:buFont typeface="Arial" charset="0"/>
              <a:buNone/>
            </a:pPr>
            <a:r>
              <a:rPr lang="pt-BR" sz="1400" i="1" smtClean="0"/>
              <a:t>EMBARGANTE : GUIDO ZIMMERMANN</a:t>
            </a:r>
            <a:endParaRPr lang="pt-BR" sz="1400" smtClean="0"/>
          </a:p>
          <a:p>
            <a:pPr>
              <a:buFont typeface="Arial" charset="0"/>
              <a:buNone/>
            </a:pPr>
            <a:r>
              <a:rPr lang="pt-BR" sz="1400" i="1" smtClean="0"/>
              <a:t>ADVOGADOS  : HÉLIO SELBACH DA ROCHA</a:t>
            </a:r>
            <a:endParaRPr lang="pt-BR" sz="1400" smtClean="0"/>
          </a:p>
          <a:p>
            <a:pPr>
              <a:buFont typeface="Arial" charset="0"/>
              <a:buNone/>
            </a:pPr>
            <a:r>
              <a:rPr lang="pt-BR" sz="1400" i="1" smtClean="0"/>
              <a:t>JULIANO MOGNOL E OUTRO(S)</a:t>
            </a:r>
            <a:endParaRPr lang="pt-BR" sz="1400" smtClean="0"/>
          </a:p>
          <a:p>
            <a:pPr>
              <a:buFont typeface="Arial" charset="0"/>
              <a:buNone/>
            </a:pPr>
            <a:r>
              <a:rPr lang="pt-BR" sz="1400" i="1" smtClean="0"/>
              <a:t>EMBARGADO : BANCO DO BRASIL S/A</a:t>
            </a:r>
            <a:endParaRPr lang="pt-BR" sz="1400" smtClean="0"/>
          </a:p>
          <a:p>
            <a:pPr>
              <a:buFont typeface="Arial" charset="0"/>
              <a:buNone/>
            </a:pPr>
            <a:r>
              <a:rPr lang="pt-BR" sz="1400" i="1" smtClean="0"/>
              <a:t>ADVOGADO  : ÂNGELO AURÉLIO GONÇALVES PARIZ E OUTRO(S)</a:t>
            </a:r>
            <a:endParaRPr lang="pt-BR" sz="1400" smtClean="0"/>
          </a:p>
          <a:p>
            <a:pPr>
              <a:buFont typeface="Arial" charset="0"/>
              <a:buNone/>
            </a:pPr>
            <a:r>
              <a:rPr lang="pt-BR" sz="1400" i="1" smtClean="0"/>
              <a:t>PROCESSUAL CIVIL. EMBARGOS DE DECLARAÇÃO NO AGRAVO EM RECURSO ESPECIAL. OMISSÃO, CONTRADIÇÃO OU OBSCURIDADE. NÃO OCORRÊNCIA. EFEITOS INFRINGENTES. IMPOSSIBILIDADE.</a:t>
            </a:r>
            <a:endParaRPr lang="pt-BR" sz="1400" smtClean="0"/>
          </a:p>
          <a:p>
            <a:pPr>
              <a:buFont typeface="Arial" charset="0"/>
              <a:buNone/>
            </a:pPr>
            <a:r>
              <a:rPr lang="pt-BR" sz="1400" i="1" smtClean="0"/>
              <a:t>-Ausentes os vícios do art. 535 do CPC, rejeitam-se os embargos de declaração.</a:t>
            </a:r>
            <a:endParaRPr lang="pt-BR" sz="1400" smtClean="0"/>
          </a:p>
          <a:p>
            <a:pPr>
              <a:buFont typeface="Arial" charset="0"/>
              <a:buNone/>
            </a:pPr>
            <a:r>
              <a:rPr lang="pt-BR" sz="1400" i="1" smtClean="0"/>
              <a:t>-A atribuição de efeitos infringentes é possível apenas em situações excepcionais, em que sanada a omissão, contradição ou obscuridade, a alteração da decisão surja como consequência necessária.</a:t>
            </a:r>
            <a:endParaRPr lang="pt-BR" sz="1400" smtClean="0"/>
          </a:p>
          <a:p>
            <a:pPr>
              <a:buFont typeface="Arial" charset="0"/>
              <a:buNone/>
            </a:pPr>
            <a:r>
              <a:rPr lang="pt-BR" sz="1400" i="1" smtClean="0"/>
              <a:t>-Embargos de declaração rejeitados.</a:t>
            </a:r>
            <a:endParaRPr lang="pt-BR" sz="1400" smtClean="0"/>
          </a:p>
          <a:p>
            <a:pPr>
              <a:buFont typeface="Arial" charset="0"/>
              <a:buNone/>
            </a:pPr>
            <a:endParaRPr lang="pt-BR" sz="1400" smtClean="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25954" name="Espaço Reservado para Conteúdo 5"/>
          <p:cNvSpPr>
            <a:spLocks noGrp="1"/>
          </p:cNvSpPr>
          <p:nvPr>
            <p:ph idx="1"/>
          </p:nvPr>
        </p:nvSpPr>
        <p:spPr>
          <a:xfrm>
            <a:off x="468313" y="549275"/>
            <a:ext cx="8434387" cy="5327650"/>
          </a:xfrm>
        </p:spPr>
        <p:txBody>
          <a:bodyPr/>
          <a:lstStyle/>
          <a:p>
            <a:pPr>
              <a:buFont typeface="Arial" charset="0"/>
              <a:buNone/>
            </a:pPr>
            <a:r>
              <a:rPr lang="pt-BR" sz="1300" b="1" smtClean="0"/>
              <a:t>4.10. Suspensão do REsp diante de RE sobrestado</a:t>
            </a:r>
            <a:endParaRPr lang="pt-BR" sz="1300" smtClean="0"/>
          </a:p>
          <a:p>
            <a:pPr>
              <a:buFont typeface="Arial" charset="0"/>
              <a:buNone/>
            </a:pPr>
            <a:r>
              <a:rPr lang="pt-BR" sz="1300" b="1" smtClean="0"/>
              <a:t> 4.10.1. Anotações Gerais ...</a:t>
            </a:r>
            <a:endParaRPr lang="pt-BR" sz="1300" smtClean="0"/>
          </a:p>
          <a:p>
            <a:pPr>
              <a:buFont typeface="Arial" charset="0"/>
              <a:buNone/>
            </a:pPr>
            <a:r>
              <a:rPr lang="pt-BR" sz="1300" i="1" smtClean="0"/>
              <a:t>DECISÃO</a:t>
            </a:r>
            <a:endParaRPr lang="pt-BR" sz="1300" smtClean="0"/>
          </a:p>
          <a:p>
            <a:pPr>
              <a:buFont typeface="Arial" charset="0"/>
              <a:buNone/>
            </a:pPr>
            <a:r>
              <a:rPr lang="pt-BR" sz="1300" i="1" smtClean="0"/>
              <a:t>Cuida-se de embargos de declaração interpostos por GUIDO ZIMMERMANN, contra decisão assim fundamentada: Com o julgamento, pela 2ª Seção deste STJ, dos recursos repetitivos nºs REsp 1111973/SP, 1.107.201/DF e 1.147.595/RS, consolidou-se o entendimento desta Corte acerca das controvérsias objeto deste recurso. Diante disso, a sistemática prevista no art. 543-C, §§ 7º e 8º, do CPC, torna imperiosa a devolução dos autos ao Tribunal de origem para que, em observância ao que restou pacificado nesta Corte, promova o reexame do recurso especial. Ressalte-se, por oportuno, que essa decisão não contraria a determinação emanada do STF que, nos autos dos RE 591.797/SP e 626.307/SP, Rel. Min. Dias Toffoli; e do AI 754.745/SP, Rel. Min. Gilmar Mendes, suspendeu os processos que versem sobre os expurgos inflacionários decorrentes da edição de planos econômicos, suspensão esta que deverá ser observada pelo Tribunal local. Restitua-se, pois, os autos à origem, com a devida baixa nesta Corte. (e-STJ fl. 376) Em suas razões, o embargante sustenta que não se pode suspender o trâmite processual, visto que não se trata de expurgos inflacionários incidentes em cadernetas de poupança. </a:t>
            </a:r>
            <a:endParaRPr lang="pt-BR" sz="1300" smtClean="0"/>
          </a:p>
          <a:p>
            <a:pPr>
              <a:buFont typeface="Arial" charset="0"/>
              <a:buNone/>
            </a:pPr>
            <a:endParaRPr lang="pt-BR" sz="1300" smtClean="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28002"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4.10. Suspensão do REsp diante de RE sobrestado</a:t>
            </a:r>
            <a:endParaRPr lang="pt-BR" sz="1400" smtClean="0"/>
          </a:p>
          <a:p>
            <a:pPr>
              <a:buFont typeface="Arial" charset="0"/>
              <a:buNone/>
            </a:pPr>
            <a:r>
              <a:rPr lang="pt-BR" sz="1400" b="1" smtClean="0"/>
              <a:t> 4.10.1. Anotações Gerais ...</a:t>
            </a:r>
            <a:endParaRPr lang="pt-BR" sz="1400" smtClean="0"/>
          </a:p>
          <a:p>
            <a:pPr>
              <a:buFont typeface="Arial" charset="0"/>
              <a:buNone/>
            </a:pPr>
            <a:r>
              <a:rPr lang="pt-BR" sz="1400" i="1" smtClean="0"/>
              <a:t>DECISÃO</a:t>
            </a:r>
            <a:endParaRPr lang="pt-BR" sz="1400" smtClean="0"/>
          </a:p>
          <a:p>
            <a:pPr>
              <a:buFont typeface="Arial" charset="0"/>
              <a:buNone/>
            </a:pPr>
            <a:r>
              <a:rPr lang="pt-BR" sz="1400" i="1" smtClean="0"/>
              <a:t>...</a:t>
            </a:r>
            <a:endParaRPr lang="pt-BR" sz="1400" smtClean="0"/>
          </a:p>
          <a:p>
            <a:pPr>
              <a:buFont typeface="Arial" charset="0"/>
              <a:buNone/>
            </a:pPr>
            <a:r>
              <a:rPr lang="pt-BR" sz="1400" i="1" smtClean="0"/>
              <a:t>Relatado o processo, decide-se. </a:t>
            </a:r>
            <a:endParaRPr lang="pt-BR" sz="1400" smtClean="0"/>
          </a:p>
          <a:p>
            <a:pPr>
              <a:buFont typeface="Arial" charset="0"/>
              <a:buNone/>
            </a:pPr>
            <a:r>
              <a:rPr lang="pt-BR" sz="1400" i="1" smtClean="0"/>
              <a:t>Com efeito, deve-se manter a remessa dos autos ao Tribunal de origem para que a questão seja analisada com base nos recursos tidos como paradigmas, observando-se a suspensão determinada pelo STF. De fato, a demanda, apesar de não se referir a saldos disponíveis em caderneta de poupança, cuida da aplicação desses mesmos índices em cédulas de crédito rural. Portanto, recomenda-se sua suspensão até que os índices aplicáveis sejam decididos pelo STF. Nesse contexto, a questão suscitada pelo embargante não constitui ponto contraditório do julgado, mas mero inconformismo com os fundamentos adotados pela decisão recorrida, diante do qual pretende, à toda evidência, valer-se dos embargos de declaração para rediscutir matéria já decidida, fazendo com que prevaleça o seu entendimento sobre o tema. Tal atitude revela um claro desejo de atribuir a eles efeitos infringentes, de abrangência incompatível com a natureza desse recurso. Conclui-se, portanto, que o presente recurso não reúne os pressupostos específicos para o seu acolhimento. Forte nessas razões, REJEITO os embargos de declaração. </a:t>
            </a:r>
            <a:endParaRPr lang="pt-BR" sz="1400" smtClean="0"/>
          </a:p>
          <a:p>
            <a:pPr>
              <a:buFont typeface="Arial" charset="0"/>
              <a:buNone/>
            </a:pPr>
            <a:r>
              <a:rPr lang="pt-BR" sz="1400" i="1" smtClean="0"/>
              <a:t>Publique-se. Intimem-se.</a:t>
            </a:r>
            <a:endParaRPr lang="pt-BR" sz="1400" smtClean="0"/>
          </a:p>
          <a:p>
            <a:pPr>
              <a:buFont typeface="Arial" charset="0"/>
              <a:buNone/>
            </a:pPr>
            <a:r>
              <a:rPr lang="pt-BR" sz="1400" i="1" smtClean="0"/>
              <a:t>Brasília (DF), 22 de agosto de 2012.</a:t>
            </a:r>
            <a:endParaRPr lang="pt-BR" sz="1400" smtClean="0"/>
          </a:p>
          <a:p>
            <a:pPr>
              <a:buFont typeface="Arial" charset="0"/>
              <a:buNone/>
            </a:pPr>
            <a:r>
              <a:rPr lang="pt-BR" sz="1400" i="1" smtClean="0"/>
              <a:t>MINISTRA NANCY ANDRIGHI</a:t>
            </a:r>
            <a:endParaRPr lang="pt-BR" sz="1400" smtClean="0"/>
          </a:p>
          <a:p>
            <a:pPr>
              <a:buFont typeface="Arial" charset="0"/>
              <a:buNone/>
            </a:pPr>
            <a:r>
              <a:rPr lang="pt-BR" sz="1400" i="1" smtClean="0"/>
              <a:t>Relatora (Ministra NANCY ANDRIGHI, 31/08/2012)</a:t>
            </a:r>
            <a:endParaRPr lang="pt-BR" sz="1400" smtClean="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30050"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4.10. Suspensão do REsp diante de RE sobrestado</a:t>
            </a:r>
            <a:endParaRPr lang="pt-BR" sz="1400" smtClean="0"/>
          </a:p>
          <a:p>
            <a:pPr>
              <a:buFont typeface="Arial" charset="0"/>
              <a:buNone/>
            </a:pPr>
            <a:r>
              <a:rPr lang="pt-BR" sz="1400" b="1" smtClean="0"/>
              <a:t> 4.10.1. Anotações Gerais ...</a:t>
            </a:r>
            <a:endParaRPr lang="pt-BR" sz="1400" smtClean="0"/>
          </a:p>
          <a:p>
            <a:pPr>
              <a:buFont typeface="Arial" charset="0"/>
              <a:buNone/>
            </a:pPr>
            <a:r>
              <a:rPr lang="pt-BR" sz="1400" i="1" smtClean="0"/>
              <a:t>DECISÃO</a:t>
            </a:r>
            <a:endParaRPr lang="pt-BR" sz="1400" smtClean="0"/>
          </a:p>
          <a:p>
            <a:pPr>
              <a:buFont typeface="Arial" charset="0"/>
              <a:buNone/>
            </a:pPr>
            <a:r>
              <a:rPr lang="pt-BR" sz="1400" i="1" smtClean="0"/>
              <a:t>...</a:t>
            </a:r>
            <a:endParaRPr lang="pt-BR" sz="1400" smtClean="0"/>
          </a:p>
          <a:p>
            <a:pPr>
              <a:buFont typeface="Arial" charset="0"/>
              <a:buNone/>
            </a:pPr>
            <a:endParaRPr lang="pt-BR" sz="1400" smtClean="0"/>
          </a:p>
          <a:p>
            <a:pPr>
              <a:buFont typeface="Arial" charset="0"/>
              <a:buNone/>
            </a:pPr>
            <a:r>
              <a:rPr lang="pt-BR" sz="1400" smtClean="0"/>
              <a:t>Importa destacar que nos autos do último julgado acima transcrito </a:t>
            </a:r>
            <a:r>
              <a:rPr lang="pt-BR" sz="1400" b="1" smtClean="0"/>
              <a:t>sequer havia recurso extraordinário</a:t>
            </a:r>
            <a:r>
              <a:rPr lang="pt-BR" sz="1400" smtClean="0"/>
              <a:t>.</a:t>
            </a:r>
          </a:p>
          <a:p>
            <a:pPr>
              <a:buFont typeface="Arial" charset="0"/>
              <a:buNone/>
            </a:pPr>
            <a:r>
              <a:rPr lang="pt-BR" sz="1400" smtClean="0"/>
              <a:t>Como se observa, a própria Corte Especial </a:t>
            </a:r>
            <a:r>
              <a:rPr lang="pt-BR" sz="1400" b="1" smtClean="0"/>
              <a:t>determina</a:t>
            </a:r>
            <a:r>
              <a:rPr lang="pt-BR" sz="1400" smtClean="0"/>
              <a:t>, e não recomenda, o retorno dos autos à origem, para que sejam </a:t>
            </a:r>
            <a:r>
              <a:rPr lang="pt-BR" sz="1400" b="1" smtClean="0"/>
              <a:t>suspensos</a:t>
            </a:r>
            <a:r>
              <a:rPr lang="pt-BR" sz="1400" smtClean="0"/>
              <a:t> os processos que tratam do tema posto à consideração do STF, no aguardo do quanto lá for decidido.</a:t>
            </a:r>
          </a:p>
          <a:p>
            <a:pPr>
              <a:buFont typeface="Arial" charset="0"/>
              <a:buNone/>
            </a:pPr>
            <a:r>
              <a:rPr lang="pt-BR" sz="1400" smtClean="0"/>
              <a:t>O Plenário do Supremo Tribunal Federal, no AI 760.358-SE, pretendeu regular o tema em seu âmbito, via Questão de Ordem, em julgamento realizado quando da Presidência do Min. </a:t>
            </a:r>
            <a:r>
              <a:rPr lang="pt-BR" sz="1400" b="1" smtClean="0"/>
              <a:t>GILMAR MENDES</a:t>
            </a:r>
            <a:r>
              <a:rPr lang="pt-BR" sz="1400" smtClean="0"/>
              <a:t>, iniciado em 26.8.09. Nele, houve voto inicial do Presidente no sentido de </a:t>
            </a:r>
            <a:r>
              <a:rPr lang="pt-BR" sz="1400" b="1" smtClean="0"/>
              <a:t>rejeitar</a:t>
            </a:r>
            <a:r>
              <a:rPr lang="pt-BR" sz="1400" smtClean="0"/>
              <a:t> o agravo de instrumento, tendo em vista a sua </a:t>
            </a:r>
            <a:r>
              <a:rPr lang="pt-BR" sz="1400" b="1" smtClean="0"/>
              <a:t>manifesta inadmissibilidade</a:t>
            </a:r>
            <a:r>
              <a:rPr lang="pt-BR" sz="1400" smtClean="0"/>
              <a:t>. A orientação sofreu mudança, após pedido de vista dos autos pela Min. </a:t>
            </a:r>
            <a:r>
              <a:rPr lang="pt-BR" sz="1400" b="1" smtClean="0"/>
              <a:t>ELLEN GRACIE</a:t>
            </a:r>
            <a:r>
              <a:rPr lang="pt-BR" sz="1400" smtClean="0"/>
              <a:t>, culminando em que “</a:t>
            </a:r>
            <a:r>
              <a:rPr lang="pt-BR" sz="1400" i="1" smtClean="0"/>
              <a:t>O Tribunal, por unanimidade, resolveu a questão de ordem no sentido de </a:t>
            </a:r>
            <a:r>
              <a:rPr lang="pt-BR" sz="1400" b="1" i="1" smtClean="0"/>
              <a:t>não conhecer</a:t>
            </a:r>
            <a:r>
              <a:rPr lang="pt-BR" sz="1400" i="1" smtClean="0"/>
              <a:t> do agravo de instrumento e de </a:t>
            </a:r>
            <a:r>
              <a:rPr lang="pt-BR" sz="1400" b="1" i="1" smtClean="0"/>
              <a:t>devolvê-lo ao tribunal de origem</a:t>
            </a:r>
            <a:r>
              <a:rPr lang="pt-BR" sz="1400" i="1" smtClean="0"/>
              <a:t> para que o julgue como </a:t>
            </a:r>
            <a:r>
              <a:rPr lang="pt-BR" sz="1400" b="1" i="1" smtClean="0"/>
              <a:t>agravo regimental</a:t>
            </a:r>
            <a:r>
              <a:rPr lang="pt-BR" sz="1400" smtClean="0"/>
              <a:t>” (decisão de Plenário, em 19.11.09, ressalvas ausentes no original).</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32098"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4.10. Suspensão do REsp diante de RE sobrestado</a:t>
            </a:r>
            <a:endParaRPr lang="pt-BR" sz="1400" smtClean="0"/>
          </a:p>
          <a:p>
            <a:pPr>
              <a:buFont typeface="Arial" charset="0"/>
              <a:buNone/>
            </a:pPr>
            <a:r>
              <a:rPr lang="pt-BR" sz="1400" b="1" smtClean="0"/>
              <a:t>4.10.2. Exceções</a:t>
            </a:r>
            <a:endParaRPr lang="pt-BR" sz="1400" smtClean="0"/>
          </a:p>
          <a:p>
            <a:pPr>
              <a:buFont typeface="Arial" charset="0"/>
              <a:buNone/>
            </a:pPr>
            <a:r>
              <a:rPr lang="pt-BR" sz="1400" b="1" smtClean="0"/>
              <a:t>Malgrado o acima dito</a:t>
            </a:r>
            <a:r>
              <a:rPr lang="pt-BR" sz="1400" smtClean="0"/>
              <a:t>, parece claro que a suspensão de todo o processo se mostra plausível quando o Especial é </a:t>
            </a:r>
            <a:r>
              <a:rPr lang="pt-BR" sz="1400" b="1" smtClean="0"/>
              <a:t>equivalente</a:t>
            </a:r>
            <a:r>
              <a:rPr lang="pt-BR" sz="1400" smtClean="0"/>
              <a:t>, </a:t>
            </a:r>
            <a:r>
              <a:rPr lang="pt-BR" sz="1400" b="1" smtClean="0"/>
              <a:t>dependente</a:t>
            </a:r>
            <a:r>
              <a:rPr lang="pt-BR" sz="1400" smtClean="0"/>
              <a:t> ou </a:t>
            </a:r>
            <a:r>
              <a:rPr lang="pt-BR" sz="1400" b="1" smtClean="0"/>
              <a:t>acessório</a:t>
            </a:r>
            <a:r>
              <a:rPr lang="pt-BR" sz="1400" smtClean="0"/>
              <a:t> do Extraordinário, situações em que a solução da Suprema Corte afeta o destino do recurso endereçado ao STJ.</a:t>
            </a:r>
          </a:p>
          <a:p>
            <a:pPr>
              <a:buFont typeface="Arial" charset="0"/>
              <a:buNone/>
            </a:pPr>
            <a:r>
              <a:rPr lang="pt-BR" sz="1400" smtClean="0"/>
              <a:t>Em hipóteses em que o REsp verte questão </a:t>
            </a:r>
            <a:r>
              <a:rPr lang="pt-BR" sz="1400" b="1" smtClean="0"/>
              <a:t>diversa</a:t>
            </a:r>
            <a:r>
              <a:rPr lang="pt-BR" sz="1400" smtClean="0"/>
              <a:t>, não tratada no paradigma do RE, pode ocorrer o contrário, ou seja, que o julgamento do REsp afete o RE, podendo até torná-lo prejudicado.</a:t>
            </a:r>
          </a:p>
          <a:p>
            <a:pPr>
              <a:buFont typeface="Arial" charset="0"/>
              <a:buNone/>
            </a:pPr>
            <a:r>
              <a:rPr lang="pt-BR" sz="1400" smtClean="0"/>
              <a:t>Exemplo é a discussão sobre o cumprimento de pena em </a:t>
            </a:r>
            <a:r>
              <a:rPr lang="pt-BR" sz="1400" b="1" smtClean="0"/>
              <a:t>regime menos gravoso</a:t>
            </a:r>
            <a:r>
              <a:rPr lang="pt-BR" sz="1400" smtClean="0"/>
              <a:t> ante a </a:t>
            </a:r>
            <a:r>
              <a:rPr lang="pt-BR" sz="1400" b="1" smtClean="0"/>
              <a:t>falta de vagas</a:t>
            </a:r>
            <a:r>
              <a:rPr lang="pt-BR" sz="1400" smtClean="0"/>
              <a:t> em estabelecimento penitenciário adequado (que teve a repercussão geral reconhecida pelo Supremo Tribunal Federal no Tema n. 423).</a:t>
            </a:r>
          </a:p>
          <a:p>
            <a:pPr>
              <a:buFont typeface="Arial" charset="0"/>
              <a:buNone/>
            </a:pPr>
            <a:r>
              <a:rPr lang="pt-BR" sz="1400" smtClean="0"/>
              <a:t>Havendo REsp do Ministério Público cujo julgado possa majorar significativamente a pena, a ponto de mudar o regime de cumprimento, ou ainda REsp da defesa, buscando efeito contrário, em que a pena não subsistiria, o resultado do RE poderia ser inócuo. Em tais casos, ou o regime seria </a:t>
            </a:r>
            <a:r>
              <a:rPr lang="pt-BR" sz="1400" b="1" smtClean="0"/>
              <a:t>outro</a:t>
            </a:r>
            <a:r>
              <a:rPr lang="pt-BR" sz="1400" smtClean="0"/>
              <a:t> (visão do MP) ou </a:t>
            </a:r>
            <a:r>
              <a:rPr lang="pt-BR" sz="1400" b="1" smtClean="0"/>
              <a:t>não existiria</a:t>
            </a:r>
            <a:r>
              <a:rPr lang="pt-BR" sz="1400" smtClean="0"/>
              <a:t> (visão da defesa).</a:t>
            </a:r>
          </a:p>
          <a:p>
            <a:pPr>
              <a:buFont typeface="Arial" charset="0"/>
              <a:buNone/>
            </a:pPr>
            <a:r>
              <a:rPr lang="pt-BR" sz="1400" smtClean="0"/>
              <a:t>Importa referir que eventual sucesso da empreitada especial do MP pode, inclusive, ensejar a </a:t>
            </a:r>
            <a:r>
              <a:rPr lang="pt-BR" sz="1400" b="1" smtClean="0"/>
              <a:t>desistência</a:t>
            </a:r>
            <a:r>
              <a:rPr lang="pt-BR" sz="1400" smtClean="0"/>
              <a:t> do extraordinário manejado também por aquela instituição.</a:t>
            </a:r>
          </a:p>
          <a:p>
            <a:pPr>
              <a:buFont typeface="Arial" charset="0"/>
              <a:buNone/>
            </a:pPr>
            <a:r>
              <a:rPr lang="pt-BR" sz="1400" smtClean="0"/>
              <a:t>Por outro lado, ainda quando o extremo seja igual, dependente ou acessório, mas não reúna </a:t>
            </a:r>
            <a:r>
              <a:rPr lang="pt-BR" sz="1400" b="1" smtClean="0"/>
              <a:t>predicados formais extrínsecos</a:t>
            </a:r>
            <a:r>
              <a:rPr lang="pt-BR" sz="1400" smtClean="0"/>
              <a:t> (ou de pré-exame formal à admissibilidade “de fundo”), parece que não merece sobrestamento.</a:t>
            </a:r>
          </a:p>
          <a:p>
            <a:pPr>
              <a:buFont typeface="Arial" charset="0"/>
              <a:buNone/>
            </a:pPr>
            <a:r>
              <a:rPr lang="pt-BR" sz="1400" smtClean="0"/>
              <a:t>Aqui se recorda o dito no item 2, notadamente tempestividade, preparo, assinatura </a:t>
            </a:r>
            <a:r>
              <a:rPr lang="pt-BR" sz="1400" i="1" smtClean="0"/>
              <a:t>etc</a:t>
            </a:r>
            <a:r>
              <a:rPr lang="pt-BR" sz="1400" smtClean="0"/>
              <a:t>, assim como os precedentes listados no item 2.2.</a:t>
            </a:r>
          </a:p>
          <a:p>
            <a:pPr>
              <a:buFont typeface="Arial" charset="0"/>
              <a:buNone/>
            </a:pPr>
            <a:r>
              <a:rPr lang="pt-BR" sz="1400" smtClean="0"/>
              <a:t>Essa especial circunstância pede que, </a:t>
            </a:r>
            <a:r>
              <a:rPr lang="pt-BR" sz="1400" b="1" smtClean="0"/>
              <a:t>modo excepcional</a:t>
            </a:r>
            <a:r>
              <a:rPr lang="pt-BR" sz="1400" smtClean="0"/>
              <a:t>, não seja o especial mantido suspenso, e sim seja realizado, desde logo, sobre ele o juízo de admissibilidade, sem que se descumpram as orientações postas pelas Cortes Superiores.</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34146"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4.11. Sobrestamento do RE diante de REsp suspenso</a:t>
            </a:r>
            <a:endParaRPr lang="pt-BR" sz="1400" smtClean="0"/>
          </a:p>
          <a:p>
            <a:pPr>
              <a:buFont typeface="Arial" charset="0"/>
              <a:buNone/>
            </a:pPr>
            <a:r>
              <a:rPr lang="pt-BR" sz="1400" smtClean="0"/>
              <a:t>Um pouco mais polêmica é a possibilidade de sobrestar o RE ante REsp suspenso.</a:t>
            </a:r>
          </a:p>
          <a:p>
            <a:pPr>
              <a:buFont typeface="Arial" charset="0"/>
              <a:buNone/>
            </a:pPr>
            <a:r>
              <a:rPr lang="pt-BR" sz="1400" smtClean="0"/>
              <a:t>Embora o raciocínio possa ser semelhante (suspender um recurso enquanto o outro aguarda solução geral), a peculiaridade aqui é que o recurso de natureza constitucional (RE) ficaria parado esperando o resultado do legal (REsp).</a:t>
            </a:r>
          </a:p>
          <a:p>
            <a:pPr>
              <a:buFont typeface="Arial" charset="0"/>
              <a:buNone/>
            </a:pPr>
            <a:r>
              <a:rPr lang="pt-BR" sz="1400" smtClean="0"/>
              <a:t>A regra geral anterior às Lei 11.418 e 11.672, e que consta no art. 543 do CPC, determina a apreciação primeiro do especial, depois do extraordinário. Mas isso, importa frisar, era no sistema </a:t>
            </a:r>
            <a:r>
              <a:rPr lang="pt-BR" sz="1400" b="1" smtClean="0"/>
              <a:t>antigo</a:t>
            </a:r>
            <a:r>
              <a:rPr lang="pt-BR" sz="1400" smtClean="0"/>
              <a:t>, e ainda quando </a:t>
            </a:r>
            <a:r>
              <a:rPr lang="pt-BR" sz="1400" b="1" smtClean="0"/>
              <a:t>os dois recursos</a:t>
            </a:r>
            <a:r>
              <a:rPr lang="pt-BR" sz="1400" smtClean="0"/>
              <a:t> eram admitidos. Nessa situação, primeiro os autos sobem ao STJ, depois ao STF. E há, até, possibilidade de o Relator no STJ entender pela prejudicialidade do RE, em que remete o feito à Suprema Corte (art. 543, § 2º).</a:t>
            </a:r>
          </a:p>
          <a:p>
            <a:pPr>
              <a:buFont typeface="Arial" charset="0"/>
              <a:buNone/>
            </a:pPr>
            <a:r>
              <a:rPr lang="pt-BR" sz="1400" smtClean="0"/>
              <a:t>No modelo atual, há que se observar e prestigiar as decisões em sede de paradigmas, ou de representativos da controvérsia, mas sempre tendo em vista o resultado prático e técnico alvitrado.</a:t>
            </a:r>
          </a:p>
          <a:p>
            <a:pPr>
              <a:buFont typeface="Arial" charset="0"/>
              <a:buNone/>
            </a:pPr>
            <a:r>
              <a:rPr lang="pt-BR" sz="1400" smtClean="0"/>
              <a:t>Assim, quando um assunto se ache posto diante da Corte Suprema, é interessante que se aguarde esse desiderato, porque vindo do mais alto tribunal do país, e que portanto pode abreviar a solução de outros recursos e processos.</a:t>
            </a:r>
          </a:p>
          <a:p>
            <a:pPr>
              <a:buFont typeface="Arial" charset="0"/>
              <a:buNone/>
            </a:pPr>
            <a:r>
              <a:rPr lang="pt-BR" sz="1400" smtClean="0"/>
              <a:t>O mesmo não necessariamente ocorre quando a questão está posta em sede de recurso especial, porque a solução final – mesmo via paradigma – não obriga a Suprema Corte – daí a necessidade de se ultimar o exame do extraordinário.</a:t>
            </a:r>
          </a:p>
          <a:p>
            <a:pPr>
              <a:buFont typeface="Arial" charset="0"/>
              <a:buNone/>
            </a:pPr>
            <a:r>
              <a:rPr lang="pt-BR" sz="1400" smtClean="0"/>
              <a:t>Em primeira leitura, portanto, sobrestar um RE diante de REsp paradigma pode apenas protelar a solução do processo. Não é garantia de resultado efetivo e prático.</a:t>
            </a:r>
          </a:p>
          <a:p>
            <a:pPr>
              <a:buFont typeface="Arial" charset="0"/>
              <a:buNone/>
            </a:pPr>
            <a:r>
              <a:rPr lang="pt-BR" sz="1400" i="1" smtClean="0"/>
              <a:t>Secundum</a:t>
            </a:r>
            <a:r>
              <a:rPr lang="pt-BR" sz="1400" smtClean="0"/>
              <a:t>, não há sequer economia recursal com a protelação, porque a parte pode recorrer já da decisão que sobresta o RE, e mais tarde poderá fazer o mesmo quando do juízo de admissibilidade propriamente dito (após o julgamento do REsp).</a:t>
            </a:r>
          </a:p>
          <a:p>
            <a:pPr>
              <a:buFont typeface="Arial" charset="0"/>
              <a:buNone/>
            </a:pPr>
            <a:r>
              <a:rPr lang="pt-BR" sz="1400" smtClean="0"/>
              <a:t>...</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4. OUTRAS QUESTÕES</a:t>
            </a:r>
            <a:endParaRPr lang="pt-BR" dirty="0"/>
          </a:p>
        </p:txBody>
      </p:sp>
      <p:sp>
        <p:nvSpPr>
          <p:cNvPr id="136194" name="Espaço Reservado para Conteúdo 5"/>
          <p:cNvSpPr>
            <a:spLocks noGrp="1"/>
          </p:cNvSpPr>
          <p:nvPr>
            <p:ph idx="1"/>
          </p:nvPr>
        </p:nvSpPr>
        <p:spPr>
          <a:xfrm>
            <a:off x="468313" y="549275"/>
            <a:ext cx="8434387" cy="5327650"/>
          </a:xfrm>
        </p:spPr>
        <p:txBody>
          <a:bodyPr/>
          <a:lstStyle/>
          <a:p>
            <a:pPr>
              <a:buFont typeface="Arial" charset="0"/>
              <a:buNone/>
            </a:pPr>
            <a:r>
              <a:rPr lang="pt-BR" sz="1400" b="1" smtClean="0"/>
              <a:t>4.11. Sobrestamento do RE diante de REsp suspenso</a:t>
            </a:r>
            <a:endParaRPr lang="pt-BR" sz="1400" smtClean="0"/>
          </a:p>
          <a:p>
            <a:pPr>
              <a:buFont typeface="Arial" charset="0"/>
              <a:buNone/>
            </a:pPr>
            <a:r>
              <a:rPr lang="pt-BR" sz="1400" i="1" smtClean="0"/>
              <a:t>...</a:t>
            </a:r>
          </a:p>
          <a:p>
            <a:pPr>
              <a:buFont typeface="Arial" charset="0"/>
              <a:buNone/>
            </a:pPr>
            <a:r>
              <a:rPr lang="pt-BR" sz="1400" i="1" smtClean="0"/>
              <a:t>Tertium</a:t>
            </a:r>
            <a:r>
              <a:rPr lang="pt-BR" sz="1400" smtClean="0"/>
              <a:t>, na hipótese de o RE se mostrar, ao final, infrutífero por qualquer motivo (intempestividade, deserção, fundamento inatacado, matéria infraconstitucional...) o sobrestamento se traduzirá não apenas procrastinatório como integrará, pelo tempo que demorar o exame do REsp, o passivo dos tribunais locais, onerando-os sem qualquer cunho de efetividade.</a:t>
            </a:r>
          </a:p>
          <a:p>
            <a:pPr>
              <a:buFont typeface="Arial" charset="0"/>
              <a:buNone/>
            </a:pPr>
            <a:r>
              <a:rPr lang="pt-BR" sz="1400" smtClean="0"/>
              <a:t>Sabe-se, entretanto, que em alguns casos a Corte Suprema tem entendido por sobrestar o RE, no aguardo de solução no especial. Isso ocorre, a quem vê de baixo, em hipóteses em que a lide parece se resolver, mesmo, pela questão federal (infraconstitucional), de onde o tema, se levado ao STF, poderia propiciar decisão de </a:t>
            </a:r>
            <a:r>
              <a:rPr lang="pt-BR" sz="1400" b="1" smtClean="0"/>
              <a:t>ausência</a:t>
            </a:r>
            <a:r>
              <a:rPr lang="pt-BR" sz="1400" smtClean="0"/>
              <a:t> de repercussão geral. Do contrário, também parece que, cuidando de relevo constitucional, a Excelsa Corte tomaria para si a tarefa de deslindar a controvérsia.</a:t>
            </a:r>
          </a:p>
          <a:p>
            <a:pPr>
              <a:buFont typeface="Arial" charset="0"/>
              <a:buNone/>
            </a:pPr>
            <a:r>
              <a:rPr lang="pt-BR" sz="1400" smtClean="0"/>
              <a:t>No RS, diante de proliferação de processos com duplos recursos sobre mesmos temas e com paradigma eleito no STJ, recentemente optamos por separar, via </a:t>
            </a:r>
            <a:r>
              <a:rPr lang="pt-BR" sz="1400" b="1" smtClean="0"/>
              <a:t>representativos da controvérsia</a:t>
            </a:r>
            <a:r>
              <a:rPr lang="pt-BR" sz="1400" smtClean="0"/>
              <a:t>, a matéria para exame também pelo STF. Assim, seja para por cobro à questão (ausente RG), seja para defini-la (reconhecendo RG e julgando o mérito), tudo se resolve em um momento de apreciação na Corte local (suspende-se o REsp e sobresta-se o RE).</a:t>
            </a:r>
          </a:p>
          <a:p>
            <a:pPr>
              <a:buFont typeface="Arial" charset="0"/>
              <a:buNone/>
            </a:pPr>
            <a:r>
              <a:rPr lang="pt-BR" sz="1400" smtClean="0"/>
              <a:t>Anotamos, ainda, que mesmo que se entenda possível o sobrestamento, convém ressalvar, dele, as hipóteses em que ele seria infrutífero, como a falência de pré-requisitos extrínsecos (tempestividade, preparo, assinatura...) ou de outros predicados formais (razões dissociadas, fundamento inatacado, ofensa reflexa...), assunto tratado anteriormente.</a:t>
            </a:r>
          </a:p>
          <a:p>
            <a:pPr>
              <a:buFont typeface="Arial" charset="0"/>
              <a:buNone/>
            </a:pPr>
            <a:r>
              <a:rPr lang="pt-BR" sz="1400" b="1" u="sng" smtClean="0"/>
              <a:t>Observação 2</a:t>
            </a:r>
            <a:r>
              <a:rPr lang="pt-BR" sz="1400" smtClean="0"/>
              <a:t>: não obstante a intenção supra, o STF passou a devolver os processos acima selecionados, inclusive por etiqueta, determinando o sobrestamento do RE no aguardo do REsp, aplicando a leitura simples do art. 543 do CPC; o TJRS passou a cumprir a determinação, mas mantivemos o item, ainda que para estudo ou narrativa histórica acerca dos institutos e sua aplicação.</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1. PERCALÇOS ATINENTES À SUSPENSÃO DE RECURSOS ...</a:t>
            </a:r>
            <a:endParaRPr lang="pt-BR" dirty="0"/>
          </a:p>
        </p:txBody>
      </p:sp>
      <p:sp>
        <p:nvSpPr>
          <p:cNvPr id="29698" name="Espaço Reservado para Conteúdo 5"/>
          <p:cNvSpPr>
            <a:spLocks noGrp="1"/>
          </p:cNvSpPr>
          <p:nvPr>
            <p:ph idx="1"/>
          </p:nvPr>
        </p:nvSpPr>
        <p:spPr>
          <a:xfrm>
            <a:off x="323850" y="765175"/>
            <a:ext cx="8229600" cy="4856163"/>
          </a:xfrm>
        </p:spPr>
        <p:txBody>
          <a:bodyPr/>
          <a:lstStyle/>
          <a:p>
            <a:pPr>
              <a:buFont typeface="Arial" charset="0"/>
              <a:buNone/>
            </a:pPr>
            <a:r>
              <a:rPr lang="pt-BR" sz="1800" b="1" smtClean="0"/>
              <a:t>1.3. Redução do Número de Teses</a:t>
            </a:r>
            <a:endParaRPr lang="pt-BR" sz="1800" smtClean="0"/>
          </a:p>
          <a:p>
            <a:pPr>
              <a:buFont typeface="Arial" charset="0"/>
              <a:buNone/>
            </a:pPr>
            <a:r>
              <a:rPr lang="pt-BR" sz="1800" smtClean="0"/>
              <a:t>São centenas de teses afetadas à Repetitividade. Em um cenário como esse, não é preciso muito para constatar a dificuldade (maior a cada dia) de acompanhar a evolução do sistema, muito mais de dar a cada processo a solução adequada e atual.</a:t>
            </a:r>
          </a:p>
          <a:p>
            <a:pPr>
              <a:buFont typeface="Arial" charset="0"/>
              <a:buNone/>
            </a:pPr>
            <a:r>
              <a:rPr lang="pt-BR" sz="1800" smtClean="0"/>
              <a:t>Do mesmo modo, quanto maior o volume, mais árdua a tarefa da Casa de Justiça Federal destrinchar os feitos a ela cometidos pelo sistema. Enquanto isso não ocorre, aumenta o passivo nos tribunais locais, trazendo consigo efeito deletério de diversas naturezas.</a:t>
            </a:r>
          </a:p>
          <a:p>
            <a:pPr>
              <a:buFont typeface="Arial" charset="0"/>
              <a:buNone/>
            </a:pPr>
            <a:r>
              <a:rPr lang="pt-BR" sz="1800" smtClean="0"/>
              <a:t>Urge, pois, a adoção racional do instrumento.</a:t>
            </a:r>
          </a:p>
          <a:p>
            <a:pPr>
              <a:buFont typeface="Arial" charset="0"/>
              <a:buNone/>
            </a:pPr>
            <a:r>
              <a:rPr lang="pt-BR" sz="1800" smtClean="0"/>
              <a:t>Embora o STJ, por receber toda a gama recursal especial do país, possa ter melhor noção do que esteja refletindo demandas de repetitividade, é salutar a troca de informações com as Cortes de origem, para verificar se tais demandas são, de fato, as que melhor representam o universo a ser enfrentado em grau especial, ou se apenas são as que primeiro aportaram àquela seara.</a:t>
            </a:r>
          </a:p>
          <a:p>
            <a:pPr>
              <a:buFont typeface="Arial" charset="0"/>
              <a:buNone/>
            </a:pPr>
            <a:r>
              <a:rPr lang="pt-BR" sz="1800" smtClean="0"/>
              <a:t>Insta referir que alguns Tribunais locais estão deixando de levar itens que poderiam ser representativos de controvérsias justamente porque existe o risco de produzir largo montante de suspensos.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1. PERCALÇOS ATINENTES À SUSPENSÃO DE RECURSOS ...</a:t>
            </a:r>
            <a:endParaRPr lang="pt-BR" dirty="0"/>
          </a:p>
        </p:txBody>
      </p:sp>
      <p:sp>
        <p:nvSpPr>
          <p:cNvPr id="31746" name="Espaço Reservado para Conteúdo 5"/>
          <p:cNvSpPr>
            <a:spLocks noGrp="1"/>
          </p:cNvSpPr>
          <p:nvPr>
            <p:ph idx="1"/>
          </p:nvPr>
        </p:nvSpPr>
        <p:spPr>
          <a:xfrm>
            <a:off x="323850" y="765175"/>
            <a:ext cx="8229600" cy="4856163"/>
          </a:xfrm>
        </p:spPr>
        <p:txBody>
          <a:bodyPr/>
          <a:lstStyle/>
          <a:p>
            <a:pPr>
              <a:buFont typeface="Arial" charset="0"/>
              <a:buNone/>
            </a:pPr>
            <a:r>
              <a:rPr lang="pt-BR" sz="1800" b="1" smtClean="0"/>
              <a:t>1.4. Mérito – Critérios para Julgamento</a:t>
            </a:r>
            <a:endParaRPr lang="pt-BR" sz="1800" smtClean="0"/>
          </a:p>
          <a:p>
            <a:pPr>
              <a:buFont typeface="Arial" charset="0"/>
              <a:buNone/>
            </a:pPr>
            <a:r>
              <a:rPr lang="pt-BR" sz="1800" smtClean="0"/>
              <a:t>Atrelado ao item supra, mas levando em conta a realidade.</a:t>
            </a:r>
          </a:p>
          <a:p>
            <a:pPr>
              <a:buFont typeface="Arial" charset="0"/>
              <a:buNone/>
            </a:pPr>
            <a:r>
              <a:rPr lang="pt-BR" sz="1800" smtClean="0"/>
              <a:t>Com centenas de teses/paradigmas para enfrentar, o STJ (como o STF) caminha para outra dificuldade: </a:t>
            </a:r>
            <a:r>
              <a:rPr lang="pt-BR" sz="1800" b="1" smtClean="0"/>
              <a:t>como</a:t>
            </a:r>
            <a:r>
              <a:rPr lang="pt-BR" sz="1800" smtClean="0"/>
              <a:t> e </a:t>
            </a:r>
            <a:r>
              <a:rPr lang="pt-BR" sz="1800" b="1" smtClean="0"/>
              <a:t>o que</a:t>
            </a:r>
            <a:r>
              <a:rPr lang="pt-BR" sz="1800" smtClean="0"/>
              <a:t> julgar.</a:t>
            </a:r>
          </a:p>
          <a:p>
            <a:pPr>
              <a:buFont typeface="Arial" charset="0"/>
              <a:buNone/>
            </a:pPr>
            <a:r>
              <a:rPr lang="pt-BR" sz="1800" smtClean="0"/>
              <a:t>Objetivamente, parece sensato analisar o acervo e destacar as teses que mais afetam o país (</a:t>
            </a:r>
            <a:r>
              <a:rPr lang="pt-BR" sz="1800" b="1" smtClean="0"/>
              <a:t>quantidade</a:t>
            </a:r>
            <a:r>
              <a:rPr lang="pt-BR" sz="1800" smtClean="0"/>
              <a:t>) e a imperiosidade de sua definição (</a:t>
            </a:r>
            <a:r>
              <a:rPr lang="pt-BR" sz="1800" b="1" smtClean="0"/>
              <a:t>urgência</a:t>
            </a:r>
            <a:r>
              <a:rPr lang="pt-BR" sz="1800" smtClean="0"/>
              <a:t>), listando grupos a serem incluídos em pauta de julgamento para solução, ainda que “por lotes”.</a:t>
            </a:r>
          </a:p>
          <a:p>
            <a:pPr>
              <a:buFont typeface="Arial" charset="0"/>
              <a:buNone/>
            </a:pPr>
            <a:r>
              <a:rPr lang="pt-BR" sz="1800" smtClean="0"/>
              <a:t>Para essa definição, curial verificar a consequência junto aos tribunais locais, bem como abrir-se possibilidade que esses indiquem teses com maior repercussão local (número de feitos sobrestados) para preferência de julgamento.</a:t>
            </a:r>
          </a:p>
          <a:p>
            <a:pPr>
              <a:buFont typeface="Arial" charset="0"/>
              <a:buNone/>
            </a:pPr>
            <a:r>
              <a:rPr lang="pt-BR" sz="1800" smtClean="0"/>
              <a:t>Insere-se, também, a referida preocupação com os feitos criminais, que, ao lado do passivo, ensejam eventual prescrição.</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1. PERCALÇOS ATINENTES À SUSPENSÃO DE RECURSOS ...</a:t>
            </a:r>
            <a:endParaRPr lang="pt-BR" dirty="0"/>
          </a:p>
        </p:txBody>
      </p:sp>
      <p:sp>
        <p:nvSpPr>
          <p:cNvPr id="33794" name="Espaço Reservado para Conteúdo 5"/>
          <p:cNvSpPr>
            <a:spLocks noGrp="1"/>
          </p:cNvSpPr>
          <p:nvPr>
            <p:ph idx="1"/>
          </p:nvPr>
        </p:nvSpPr>
        <p:spPr>
          <a:xfrm>
            <a:off x="323850" y="765175"/>
            <a:ext cx="8229600" cy="4856163"/>
          </a:xfrm>
        </p:spPr>
        <p:txBody>
          <a:bodyPr/>
          <a:lstStyle/>
          <a:p>
            <a:pPr>
              <a:buFont typeface="Arial" charset="0"/>
              <a:buNone/>
            </a:pPr>
            <a:r>
              <a:rPr lang="pt-BR" sz="1600" b="1" smtClean="0"/>
              <a:t>1.5. Questão de Ordem</a:t>
            </a:r>
            <a:endParaRPr lang="pt-BR" sz="1600" smtClean="0"/>
          </a:p>
          <a:p>
            <a:pPr>
              <a:buFont typeface="Arial" charset="0"/>
              <a:buNone/>
            </a:pPr>
            <a:r>
              <a:rPr lang="pt-BR" sz="1600" smtClean="0"/>
              <a:t>Conquanto a QO não seja o mecanismo mais adequado para a solução de </a:t>
            </a:r>
            <a:r>
              <a:rPr lang="pt-BR" sz="1600" b="1" smtClean="0"/>
              <a:t>mérito</a:t>
            </a:r>
            <a:r>
              <a:rPr lang="pt-BR" sz="1600" smtClean="0"/>
              <a:t> das controvérsias (porque os feitos de RR ou RG reclamam ampla discussão, eventuais diligências </a:t>
            </a:r>
            <a:r>
              <a:rPr lang="pt-BR" sz="1600" i="1" smtClean="0"/>
              <a:t>etc</a:t>
            </a:r>
            <a:r>
              <a:rPr lang="pt-BR" sz="1600" smtClean="0"/>
              <a:t>), há casos que podem permitir sua adoção.</a:t>
            </a:r>
          </a:p>
          <a:p>
            <a:pPr>
              <a:buFont typeface="Arial" charset="0"/>
              <a:buNone/>
            </a:pPr>
            <a:r>
              <a:rPr lang="pt-BR" sz="1600" smtClean="0"/>
              <a:t>Matérias que têm </a:t>
            </a:r>
            <a:r>
              <a:rPr lang="pt-BR" sz="1600" b="1" smtClean="0"/>
              <a:t>julgamento pretérito</a:t>
            </a:r>
            <a:r>
              <a:rPr lang="pt-BR" sz="1600" smtClean="0"/>
              <a:t>, pela própria Corte, em feitos que não sejam paradigmas, mas que satisfazem as exigências naturais, podem ter o seu reconhecimento levado ao tema afetado, via Questão de Ordem.</a:t>
            </a:r>
          </a:p>
          <a:p>
            <a:pPr>
              <a:buFont typeface="Arial" charset="0"/>
              <a:buNone/>
            </a:pPr>
            <a:r>
              <a:rPr lang="pt-BR" sz="1600" smtClean="0"/>
              <a:t>A primeira conclusão lógica é que as questões objeto de </a:t>
            </a:r>
            <a:r>
              <a:rPr lang="pt-BR" sz="1600" b="1" smtClean="0"/>
              <a:t>verbete sumulado</a:t>
            </a:r>
            <a:r>
              <a:rPr lang="pt-BR" sz="1600" smtClean="0"/>
              <a:t> pelas Cortes Superiores são perfeitas para aplicação dos institutos. Isso porque o pressuposto para uma Súmula é a existência de </a:t>
            </a:r>
            <a:r>
              <a:rPr lang="pt-BR" sz="1600" b="1" smtClean="0"/>
              <a:t>multiplicidade</a:t>
            </a:r>
            <a:r>
              <a:rPr lang="pt-BR" sz="1600" smtClean="0"/>
              <a:t> de processos e, pois, de recursos a eles inerentes. Sendo assim, natural a assertiva de que </a:t>
            </a:r>
            <a:r>
              <a:rPr lang="pt-BR" sz="1600" b="1" smtClean="0"/>
              <a:t>toda súmula pressupõe matéria repetitiva</a:t>
            </a:r>
            <a:r>
              <a:rPr lang="pt-BR" sz="1600" smtClean="0"/>
              <a:t>.</a:t>
            </a:r>
          </a:p>
          <a:p>
            <a:pPr>
              <a:buFont typeface="Arial" charset="0"/>
              <a:buNone/>
            </a:pPr>
            <a:r>
              <a:rPr lang="pt-BR" sz="1600" smtClean="0"/>
              <a:t>Caso recente, e de evidência de aplicação do entendimento, é o da Súmula 474, que estatui que “</a:t>
            </a:r>
            <a:r>
              <a:rPr lang="pt-BR" sz="1600" i="1" smtClean="0"/>
              <a:t>A indenização do seguro DPVAT, em caso de invalidez parcial do beneficiário, será paga de forma proporcional ao grau da invalidez</a:t>
            </a:r>
            <a:r>
              <a:rPr lang="pt-BR" sz="1600" smtClean="0"/>
              <a:t>”.</a:t>
            </a:r>
          </a:p>
          <a:p>
            <a:pPr>
              <a:buFont typeface="Arial" charset="0"/>
              <a:buNone/>
            </a:pPr>
            <a:r>
              <a:rPr lang="pt-BR" sz="1600" smtClean="0"/>
              <a:t>Essa matéria está afetada, como representativo da controvérsia, via REsp 1.246.432/RS, da Relatoria do Min. Paulo Sanseverino, e motiva a suspensão de centenas de processos apenas do Rio Grande do Sul. Estes, de seu turno, não podem ser examinados, nem em sede de retratação, porque a Súmula, por claro, não vincula os Órgãos Julgadores, nem é causa legal de alteração do </a:t>
            </a:r>
            <a:r>
              <a:rPr lang="pt-BR" sz="1600" i="1" smtClean="0"/>
              <a:t>status</a:t>
            </a:r>
            <a:r>
              <a:rPr lang="pt-BR" sz="1600" smtClean="0"/>
              <a:t> dos feitos suspensos/sobrestados.</a:t>
            </a:r>
          </a:p>
          <a:p>
            <a:pPr>
              <a:buFont typeface="Arial" charset="0"/>
              <a:buNone/>
            </a:pPr>
            <a:r>
              <a:rPr lang="pt-BR" sz="1600" smtClean="0"/>
              <a:t>...</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30175"/>
            <a:ext cx="8229600" cy="346075"/>
          </a:xfrm>
        </p:spPr>
        <p:txBody>
          <a:bodyPr>
            <a:normAutofit fontScale="90000"/>
          </a:bodyPr>
          <a:lstStyle/>
          <a:p>
            <a:pPr>
              <a:defRPr/>
            </a:pPr>
            <a:r>
              <a:rPr lang="pt-BR" dirty="0" smtClean="0"/>
              <a:t>1. PERCALÇOS ATINENTES À SUSPENSÃO DE RECURSOS ...</a:t>
            </a:r>
            <a:endParaRPr lang="pt-BR" dirty="0"/>
          </a:p>
        </p:txBody>
      </p:sp>
      <p:sp>
        <p:nvSpPr>
          <p:cNvPr id="35842" name="Espaço Reservado para Conteúdo 5"/>
          <p:cNvSpPr>
            <a:spLocks noGrp="1"/>
          </p:cNvSpPr>
          <p:nvPr>
            <p:ph idx="1"/>
          </p:nvPr>
        </p:nvSpPr>
        <p:spPr>
          <a:xfrm>
            <a:off x="323850" y="765175"/>
            <a:ext cx="8229600" cy="4856163"/>
          </a:xfrm>
        </p:spPr>
        <p:txBody>
          <a:bodyPr/>
          <a:lstStyle/>
          <a:p>
            <a:pPr>
              <a:buFont typeface="Arial" charset="0"/>
              <a:buNone/>
            </a:pPr>
            <a:r>
              <a:rPr lang="pt-BR" sz="1600" b="1" smtClean="0"/>
              <a:t>1.5. Questão de Ordem ...</a:t>
            </a:r>
            <a:endParaRPr lang="pt-BR" sz="1600" smtClean="0"/>
          </a:p>
          <a:p>
            <a:pPr>
              <a:buFont typeface="Arial" charset="0"/>
              <a:buNone/>
            </a:pPr>
            <a:r>
              <a:rPr lang="pt-BR" sz="1600" smtClean="0"/>
              <a:t>A celeuma, já dirimida em verbete sumular da Corte Especial, poderia merecer solução singela e rápida, estendida a todos os feitos via QO, adotando-se, para o paradigma, a fundamentação que esteou o entendimento pacificado.</a:t>
            </a:r>
          </a:p>
          <a:p>
            <a:pPr>
              <a:buFont typeface="Arial" charset="0"/>
              <a:buNone/>
            </a:pPr>
            <a:r>
              <a:rPr lang="pt-BR" sz="1600" smtClean="0"/>
              <a:t>Sabe-se de decisões que repelem o instituto diante de Súmula, chegando até a </a:t>
            </a:r>
            <a:r>
              <a:rPr lang="pt-BR" sz="1600" b="1" smtClean="0"/>
              <a:t>desafetar</a:t>
            </a:r>
            <a:r>
              <a:rPr lang="pt-BR" sz="1600" smtClean="0"/>
              <a:t> processos selecionados como representativos de controvérsia. Parece-nos, com a devida licença, que a prática deveria ser diferente: dar </a:t>
            </a:r>
            <a:r>
              <a:rPr lang="pt-BR" sz="1600" b="1" smtClean="0"/>
              <a:t>valor e efetividade</a:t>
            </a:r>
            <a:r>
              <a:rPr lang="pt-BR" sz="1600" smtClean="0"/>
              <a:t> à Súmula, emprestando-lhe a eficácia do art. 543-C, com o que passaria a ser adotada por força da Lei 11.672/09. Tal medida, de condão singelo e possível para toda questão sumulada implicaria uma revolução processual na matéria de recursos, com significativo resultado diante da massa atual.</a:t>
            </a:r>
          </a:p>
          <a:p>
            <a:pPr>
              <a:buFont typeface="Arial" charset="0"/>
              <a:buNone/>
            </a:pPr>
            <a:r>
              <a:rPr lang="pt-BR" sz="1600" smtClean="0"/>
              <a:t>Com propriedade, e em outra análise desse item, refere o TJRJ que os recursos admitidos como paradigmas com o fim de uniformizar a questão tem sido julgados monocraticamente, aplicando-se a Súmula 83. No entanto, dão ensejo à decisão de inadmissão, da qual cabe </a:t>
            </a:r>
            <a:r>
              <a:rPr lang="pt-BR" sz="1600" b="1" smtClean="0"/>
              <a:t>agravo</a:t>
            </a:r>
            <a:r>
              <a:rPr lang="pt-BR" sz="1600" smtClean="0"/>
              <a:t>. Se julgadas sob o rito dos recursos repetitivos, não mais subiriam os agravos, reduzindo o acervo das Cortes Superiores, bem como facilitando e otimizando as decisões pelas instâncias inferiores.</a:t>
            </a:r>
          </a:p>
          <a:p>
            <a:pPr>
              <a:buFont typeface="Arial" charset="0"/>
              <a:buNone/>
            </a:pPr>
            <a:r>
              <a:rPr lang="pt-BR" sz="1600" smtClean="0"/>
              <a:t>Do mesmo modo, controvérsias que possuam debate amplo entre os Ministros, com indicativo de menor complexidade jurídica (embora a repercussão), podem ser debeladas pela via abreviada.</a:t>
            </a:r>
          </a:p>
          <a:p>
            <a:pPr>
              <a:buFont typeface="Arial" charset="0"/>
              <a:buNone/>
            </a:pPr>
            <a:r>
              <a:rPr lang="pt-BR" sz="1600" smtClean="0"/>
              <a: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buFont typeface="Arial" pitchFamily="34" charset="0"/>
          <a:buChar char="•"/>
          <a:defRPr sz="1200" b="1" dirty="0" smtClean="0">
            <a:latin typeface="+mj-lt"/>
          </a:defRPr>
        </a:defPPr>
      </a:lstStyle>
    </a:txDef>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18782</TotalTime>
  <Words>7806</Words>
  <Application>Microsoft Office PowerPoint</Application>
  <PresentationFormat>Apresentação na tela (4:3)</PresentationFormat>
  <Paragraphs>587</Paragraphs>
  <Slides>58</Slides>
  <Notes>58</Notes>
  <HiddenSlides>0</HiddenSlides>
  <MMClips>0</MMClips>
  <ScaleCrop>false</ScaleCrop>
  <HeadingPairs>
    <vt:vector size="4" baseType="variant">
      <vt:variant>
        <vt:lpstr>Tema</vt:lpstr>
      </vt:variant>
      <vt:variant>
        <vt:i4>1</vt:i4>
      </vt:variant>
      <vt:variant>
        <vt:lpstr>Títulos de slides</vt:lpstr>
      </vt:variant>
      <vt:variant>
        <vt:i4>58</vt:i4>
      </vt:variant>
    </vt:vector>
  </HeadingPairs>
  <TitlesOfParts>
    <vt:vector size="59" baseType="lpstr">
      <vt:lpstr>1_Office Theme</vt:lpstr>
      <vt:lpstr>Apresentação do PowerPoint</vt:lpstr>
      <vt:lpstr>Introdução</vt:lpstr>
      <vt:lpstr>1. PERCALÇOS ATINENTES À SUSPENSÃO DE RECURSOS</vt:lpstr>
      <vt:lpstr>1. PERCALÇOS ATINENTES À SUSPENSÃO DE RECURSOS ...</vt:lpstr>
      <vt:lpstr>1. PERCALÇOS ATINENTES À SUSPENSÃO DE RECURSOS ...</vt:lpstr>
      <vt:lpstr>1. PERCALÇOS ATINENTES À SUSPENSÃO DE RECURSOS ...</vt:lpstr>
      <vt:lpstr>1. PERCALÇOS ATINENTES À SUSPENSÃO DE RECURSOS ...</vt:lpstr>
      <vt:lpstr>1. PERCALÇOS ATINENTES À SUSPENSÃO DE RECURSOS ...</vt:lpstr>
      <vt:lpstr>1. PERCALÇOS ATINENTES À SUSPENSÃO DE RECURSOS ...</vt:lpstr>
      <vt:lpstr>1. PERCALÇOS ATINENTES À SUSPENSÃO DE RECURSOS ...</vt:lpstr>
      <vt:lpstr>1. PERCALÇOS ATINENTES À SUSPENSÃO DE RECURSOS ...</vt:lpstr>
      <vt:lpstr>2. JUÍZO DE ADMISSIBILIDADE EM RECURSOS DEFEITUOSOS – MOMENTO</vt:lpstr>
      <vt:lpstr>2. JUÍZO DE ADMISSIBILIDADE EM RECURSOS DEFEITUOSOS – MOMENTO</vt:lpstr>
      <vt:lpstr>2. JUÍZO DE ADMISSIBILIDADE EM RECURSOS DEFEITUOSOS – MOMENTO</vt:lpstr>
      <vt:lpstr>3. UNIFORMIZAÇÃO E FACILITAÇÃO DO USO DO SISTEMA</vt:lpstr>
      <vt:lpstr>3. UNIFORMIZAÇÃO E FACILITAÇÃO DO USO DO SISTEMA ...</vt:lpstr>
      <vt:lpstr>3. UNIFORMIZAÇÃO E FACILITAÇÃO DO USO DO SISTEMA</vt:lpstr>
      <vt:lpstr>3. UNIFORMIZAÇÃO E FACILITAÇÃO DO USO DO SISTEMA ...</vt:lpstr>
      <vt:lpstr>3. UNIFORMIZAÇÃO E FACILITAÇÃO DO USO DO SISTEMA ...</vt:lpstr>
      <vt:lpstr>3. UNIFORMIZAÇÃO E FACILITAÇÃO DO USO DO SISTEMA ...</vt:lpstr>
      <vt:lpstr>3. UNIFORMIZAÇÃO E FACILITAÇÃO DO USO DO SISTEMA ...</vt:lpstr>
      <vt:lpstr>3. UNIFORMIZAÇÃO E FACILITAÇÃO DO USO DO SISTEMA ...</vt:lpstr>
      <vt:lpstr>3. UNIFORMIZAÇÃO E FACILITAÇÃO DO USO DO SISTEMA ...</vt:lpstr>
      <vt:lpstr>3. UNIFORMIZAÇÃO E FACILITAÇÃO DO USO DO SISTEMA ...</vt:lpstr>
      <vt:lpstr>3. UNIFORMIZAÇÃO E FACILITAÇÃO DO USO DO SISTEMA ...</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lpstr>4. OUTRAS QUESTÕES</vt:lpstr>
    </vt:vector>
  </TitlesOfParts>
  <Company>Sony Electronics,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Sony Customer</dc:creator>
  <cp:lastModifiedBy>Usuário do Windows</cp:lastModifiedBy>
  <cp:revision>462</cp:revision>
  <dcterms:created xsi:type="dcterms:W3CDTF">2010-09-02T16:59:35Z</dcterms:created>
  <dcterms:modified xsi:type="dcterms:W3CDTF">2013-11-19T20:09:20Z</dcterms:modified>
</cp:coreProperties>
</file>