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handoutMasterIdLst>
    <p:handoutMasterId r:id="rId32"/>
  </p:handoutMasterIdLst>
  <p:sldIdLst>
    <p:sldId id="256" r:id="rId2"/>
    <p:sldId id="267" r:id="rId3"/>
    <p:sldId id="268" r:id="rId4"/>
    <p:sldId id="269" r:id="rId5"/>
    <p:sldId id="275" r:id="rId6"/>
    <p:sldId id="270" r:id="rId7"/>
    <p:sldId id="258" r:id="rId8"/>
    <p:sldId id="259" r:id="rId9"/>
    <p:sldId id="260" r:id="rId10"/>
    <p:sldId id="261" r:id="rId11"/>
    <p:sldId id="276" r:id="rId12"/>
    <p:sldId id="277" r:id="rId13"/>
    <p:sldId id="278" r:id="rId14"/>
    <p:sldId id="279" r:id="rId15"/>
    <p:sldId id="280" r:id="rId16"/>
    <p:sldId id="281" r:id="rId17"/>
    <p:sldId id="282" r:id="rId18"/>
    <p:sldId id="283" r:id="rId19"/>
    <p:sldId id="284" r:id="rId20"/>
    <p:sldId id="287" r:id="rId21"/>
    <p:sldId id="288" r:id="rId22"/>
    <p:sldId id="262" r:id="rId23"/>
    <p:sldId id="263" r:id="rId24"/>
    <p:sldId id="264" r:id="rId25"/>
    <p:sldId id="265" r:id="rId26"/>
    <p:sldId id="271" r:id="rId27"/>
    <p:sldId id="272" r:id="rId28"/>
    <p:sldId id="273" r:id="rId29"/>
    <p:sldId id="274" r:id="rId30"/>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endParaRPr lang="pt-BR"/>
          </a:p>
        </p:txBody>
      </p:sp>
      <p:sp>
        <p:nvSpPr>
          <p:cNvPr id="4" name="Espaço Reservado para Rodapé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7C15A74B-1BDC-4FB0-83F2-60791AF17F33}" type="slidenum">
              <a:rPr lang="pt-BR" smtClean="0"/>
              <a:t>‹nº›</a:t>
            </a:fld>
            <a:endParaRPr lang="pt-BR"/>
          </a:p>
        </p:txBody>
      </p:sp>
    </p:spTree>
    <p:extLst>
      <p:ext uri="{BB962C8B-B14F-4D97-AF65-F5344CB8AC3E}">
        <p14:creationId xmlns:p14="http://schemas.microsoft.com/office/powerpoint/2010/main" val="336379274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5622799" y="0"/>
            <a:ext cx="4301543" cy="341064"/>
          </a:xfrm>
          <a:prstGeom prst="rect">
            <a:avLst/>
          </a:prstGeom>
        </p:spPr>
        <p:txBody>
          <a:bodyPr vert="horz" lIns="91440" tIns="45720" rIns="91440" bIns="45720" rtlCol="0"/>
          <a:lstStyle>
            <a:lvl1pPr algn="r">
              <a:defRPr sz="1200"/>
            </a:lvl1pPr>
          </a:lstStyle>
          <a:p>
            <a:endParaRPr lang="pt-BR"/>
          </a:p>
        </p:txBody>
      </p:sp>
      <p:sp>
        <p:nvSpPr>
          <p:cNvPr id="4" name="Espaço Reservado para Imagem de Slide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A374CFE6-4AED-4333-AF47-27ADB7988693}" type="slidenum">
              <a:rPr lang="pt-BR" smtClean="0"/>
              <a:t>‹nº›</a:t>
            </a:fld>
            <a:endParaRPr lang="pt-BR"/>
          </a:p>
        </p:txBody>
      </p:sp>
    </p:spTree>
    <p:extLst>
      <p:ext uri="{BB962C8B-B14F-4D97-AF65-F5344CB8AC3E}">
        <p14:creationId xmlns:p14="http://schemas.microsoft.com/office/powerpoint/2010/main" val="161521341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5" name="Espaço Reservado para Data 4"/>
          <p:cNvSpPr>
            <a:spLocks noGrp="1"/>
          </p:cNvSpPr>
          <p:nvPr>
            <p:ph type="dt" idx="10"/>
          </p:nvPr>
        </p:nvSpPr>
        <p:spPr/>
        <p:txBody>
          <a:bodyPr/>
          <a:lstStyle/>
          <a:p>
            <a:endParaRPr lang="pt-BR"/>
          </a:p>
        </p:txBody>
      </p:sp>
    </p:spTree>
    <p:extLst>
      <p:ext uri="{BB962C8B-B14F-4D97-AF65-F5344CB8AC3E}">
        <p14:creationId xmlns:p14="http://schemas.microsoft.com/office/powerpoint/2010/main" val="20591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45CFE2B7-EC55-4423-AA27-4E46D4655864}" type="datetime1">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C915625-3891-4B4F-BBA9-B3DEB32F65AD}" type="datetime1">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2E25C0A4-BE20-44ED-AE63-AAC4E919AE55}" type="datetime1">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36DE9E4C-F1F0-47F6-A63B-356597061732}" type="datetime1">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7E2D2C3-E63F-487E-97A1-6AD3137F0C28}" type="datetime1">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A7C0DE14-6E4C-4743-BB83-32A1D210D00D}" type="datetime1">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2DA04392-8235-48BF-88E7-7D899FB8479F}" type="datetime1">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407AC56-116C-430C-BB6A-66D14FA62F63}" type="datetime1">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357C9F84-F301-4DF5-9750-363A72BFCD49}" type="datetime1">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5F614A38-A83C-411F-9AF3-A6DA5C308506}" type="datetime1">
              <a:rPr lang="en-US" smtClean="0"/>
              <a:t>4/26/2017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C292F37-1450-4A07-8EE7-442D5F114648}" type="datetime1">
              <a:rPr lang="en-US" smtClean="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2405F2B-123B-4ADE-83D2-CB7C793D9046}" type="datetime1">
              <a:rPr lang="en-US" smtClean="0"/>
              <a:t>4/26/2017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2711616C-5A9E-407D-A006-3F913297ABC8}" type="datetime1">
              <a:rPr lang="en-US" smtClean="0"/>
              <a:t>4/26/2017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E6783-0F67-46CA-A4B1-2179B7411C84}" type="datetime1">
              <a:rPr lang="en-US" smtClean="0"/>
              <a:t>4/26/2017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smtClean="0"/>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1C261CB-02E1-431E-96B3-86EB0CCAA9EC}" type="datetime1">
              <a:rPr lang="en-US" smtClean="0"/>
              <a:t>4/26/2017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C4C0426A-9FA6-48DE-A7A6-8DDEC9CD7AF6}" type="datetime1">
              <a:rPr lang="en-US" smtClean="0"/>
              <a:t>4/26/2017</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D43211-BEF7-436E-A833-09F92A9B83F1}" type="datetime1">
              <a:rPr lang="en-US" smtClean="0"/>
              <a:t>4/26/2017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solidFill>
                  <a:schemeClr val="accent2">
                    <a:lumMod val="75000"/>
                  </a:schemeClr>
                </a:solidFill>
              </a:rPr>
              <a:t>Suspensão dos Recursos  </a:t>
            </a:r>
            <a:br>
              <a:rPr lang="pt-BR" dirty="0" smtClean="0">
                <a:solidFill>
                  <a:schemeClr val="accent2">
                    <a:lumMod val="75000"/>
                  </a:schemeClr>
                </a:solidFill>
              </a:rPr>
            </a:br>
            <a:r>
              <a:rPr lang="pt-BR" dirty="0" smtClean="0">
                <a:solidFill>
                  <a:schemeClr val="accent2">
                    <a:lumMod val="75000"/>
                  </a:schemeClr>
                </a:solidFill>
              </a:rPr>
              <a:t>e Processos no 2º Grau</a:t>
            </a:r>
            <a:endParaRPr lang="pt-BR" dirty="0">
              <a:solidFill>
                <a:schemeClr val="accent2">
                  <a:lumMod val="75000"/>
                </a:schemeClr>
              </a:solidFill>
            </a:endParaRPr>
          </a:p>
        </p:txBody>
      </p:sp>
      <p:sp>
        <p:nvSpPr>
          <p:cNvPr id="3" name="Subtítulo 2"/>
          <p:cNvSpPr>
            <a:spLocks noGrp="1"/>
          </p:cNvSpPr>
          <p:nvPr>
            <p:ph type="subTitle" idx="1"/>
          </p:nvPr>
        </p:nvSpPr>
        <p:spPr/>
        <p:txBody>
          <a:bodyPr>
            <a:normAutofit lnSpcReduction="10000"/>
          </a:bodyPr>
          <a:lstStyle/>
          <a:p>
            <a:r>
              <a:rPr lang="pt-BR" dirty="0" smtClean="0">
                <a:solidFill>
                  <a:schemeClr val="tx1"/>
                </a:solidFill>
              </a:rPr>
              <a:t>De 18 a 27 de Abril de 2017</a:t>
            </a:r>
          </a:p>
          <a:p>
            <a:r>
              <a:rPr lang="pt-BR" dirty="0" smtClean="0"/>
              <a:t>1ª Vice-Presidência do Tribunal de Justiça do Estado do Paraná</a:t>
            </a:r>
          </a:p>
          <a:p>
            <a:r>
              <a:rPr lang="pt-BR" dirty="0" smtClean="0"/>
              <a:t>Comissão Gestora do NUGEP</a:t>
            </a:r>
            <a:endParaRPr lang="pt-BR" dirty="0"/>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568" y="5615939"/>
            <a:ext cx="892605" cy="1112522"/>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98" y="5615939"/>
            <a:ext cx="1107643" cy="1112522"/>
          </a:xfrm>
          <a:prstGeom prst="rect">
            <a:avLst/>
          </a:prstGeom>
        </p:spPr>
      </p:pic>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866" y="5573276"/>
            <a:ext cx="1161383" cy="1204279"/>
          </a:xfrm>
          <a:prstGeom prst="rect">
            <a:avLst/>
          </a:prstGeom>
        </p:spPr>
      </p:pic>
      <p:sp>
        <p:nvSpPr>
          <p:cNvPr id="9" name="Retângulo 8"/>
          <p:cNvSpPr/>
          <p:nvPr/>
        </p:nvSpPr>
        <p:spPr>
          <a:xfrm>
            <a:off x="150615" y="5246607"/>
            <a:ext cx="1366336" cy="369332"/>
          </a:xfrm>
          <a:prstGeom prst="rect">
            <a:avLst/>
          </a:prstGeom>
        </p:spPr>
        <p:txBody>
          <a:bodyPr wrap="none">
            <a:spAutoFit/>
          </a:bodyPr>
          <a:lstStyle/>
          <a:p>
            <a:pPr algn="ctr"/>
            <a:r>
              <a:rPr lang="pt-BR" dirty="0" smtClean="0">
                <a:ln w="0"/>
                <a:effectLst>
                  <a:outerShdw blurRad="38100" dist="19050" dir="2700000" algn="tl" rotWithShape="0">
                    <a:schemeClr val="dk1">
                      <a:alpha val="40000"/>
                    </a:schemeClr>
                  </a:outerShdw>
                </a:effectLst>
              </a:rPr>
              <a:t>Realização:</a:t>
            </a:r>
            <a:endParaRPr lang="pt-BR" dirty="0">
              <a:ln w="0"/>
              <a:effectLst>
                <a:outerShdw blurRad="38100" dist="19050" dir="2700000" algn="tl" rotWithShape="0">
                  <a:schemeClr val="dk1">
                    <a:alpha val="40000"/>
                  </a:schemeClr>
                </a:outerShdw>
              </a:effectLst>
            </a:endParaRPr>
          </a:p>
        </p:txBody>
      </p:sp>
      <p:sp>
        <p:nvSpPr>
          <p:cNvPr id="10" name="Retângulo 9"/>
          <p:cNvSpPr/>
          <p:nvPr/>
        </p:nvSpPr>
        <p:spPr>
          <a:xfrm>
            <a:off x="3421361" y="5246607"/>
            <a:ext cx="846707" cy="369332"/>
          </a:xfrm>
          <a:prstGeom prst="rect">
            <a:avLst/>
          </a:prstGeom>
        </p:spPr>
        <p:txBody>
          <a:bodyPr wrap="none">
            <a:spAutoFit/>
          </a:bodyPr>
          <a:lstStyle/>
          <a:p>
            <a:pPr algn="ctr"/>
            <a:r>
              <a:rPr lang="pt-BR" dirty="0" smtClean="0">
                <a:ln w="0"/>
                <a:effectLst>
                  <a:outerShdw blurRad="38100" dist="19050" dir="2700000" algn="tl" rotWithShape="0">
                    <a:schemeClr val="dk1">
                      <a:alpha val="40000"/>
                    </a:schemeClr>
                  </a:outerShdw>
                </a:effectLst>
              </a:rPr>
              <a:t>Apoio:</a:t>
            </a:r>
            <a:endParaRPr lang="pt-BR" dirty="0">
              <a:ln w="0"/>
              <a:effectLst>
                <a:outerShdw blurRad="38100" dist="19050" dir="2700000" algn="tl" rotWithShape="0">
                  <a:schemeClr val="dk1">
                    <a:alpha val="40000"/>
                  </a:schemeClr>
                </a:outerShdw>
              </a:effectLst>
            </a:endParaRPr>
          </a:p>
        </p:txBody>
      </p:sp>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463" y="5697135"/>
            <a:ext cx="1870815" cy="771039"/>
          </a:xfrm>
          <a:prstGeom prst="rect">
            <a:avLst/>
          </a:prstGeom>
        </p:spPr>
      </p:pic>
      <p:sp>
        <p:nvSpPr>
          <p:cNvPr id="11" name="Retângulo 10"/>
          <p:cNvSpPr/>
          <p:nvPr/>
        </p:nvSpPr>
        <p:spPr>
          <a:xfrm>
            <a:off x="298899" y="6432937"/>
            <a:ext cx="1939442" cy="338554"/>
          </a:xfrm>
          <a:prstGeom prst="rect">
            <a:avLst/>
          </a:prstGeom>
        </p:spPr>
        <p:txBody>
          <a:bodyPr wrap="none">
            <a:spAutoFit/>
          </a:bodyPr>
          <a:lstStyle/>
          <a:p>
            <a:r>
              <a:rPr lang="pt-BR" sz="1600" dirty="0" smtClean="0">
                <a:ln w="0"/>
              </a:rPr>
              <a:t>1ª Vice-Presidência</a:t>
            </a:r>
            <a:endParaRPr lang="pt-BR" sz="1600" dirty="0"/>
          </a:p>
        </p:txBody>
      </p:sp>
    </p:spTree>
    <p:extLst>
      <p:ext uri="{BB962C8B-B14F-4D97-AF65-F5344CB8AC3E}">
        <p14:creationId xmlns:p14="http://schemas.microsoft.com/office/powerpoint/2010/main" val="1495360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8796207" cy="1320800"/>
          </a:xfrm>
        </p:spPr>
        <p:txBody>
          <a:bodyPr/>
          <a:lstStyle/>
          <a:p>
            <a:r>
              <a:rPr lang="pt-BR" dirty="0" smtClean="0">
                <a:solidFill>
                  <a:schemeClr val="accent2">
                    <a:lumMod val="75000"/>
                  </a:schemeClr>
                </a:solidFill>
              </a:rPr>
              <a:t>Código de Processo Civil de 2015</a:t>
            </a:r>
            <a:endParaRPr lang="pt-BR" dirty="0">
              <a:solidFill>
                <a:schemeClr val="accent2">
                  <a:lumMod val="75000"/>
                </a:schemeClr>
              </a:solidFill>
            </a:endParaRPr>
          </a:p>
        </p:txBody>
      </p:sp>
      <p:sp>
        <p:nvSpPr>
          <p:cNvPr id="3" name="Título 1"/>
          <p:cNvSpPr txBox="1">
            <a:spLocks/>
          </p:cNvSpPr>
          <p:nvPr/>
        </p:nvSpPr>
        <p:spPr>
          <a:xfrm>
            <a:off x="477795" y="1515762"/>
            <a:ext cx="8460760" cy="510746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2400" dirty="0">
                <a:solidFill>
                  <a:schemeClr val="accent2">
                    <a:lumMod val="75000"/>
                  </a:schemeClr>
                </a:solidFill>
              </a:rPr>
              <a:t>O CPC/2015 também prevê a suspensão </a:t>
            </a:r>
            <a:r>
              <a:rPr lang="pt-BR" sz="2400" dirty="0" smtClean="0">
                <a:solidFill>
                  <a:schemeClr val="accent2">
                    <a:lumMod val="75000"/>
                  </a:schemeClr>
                </a:solidFill>
              </a:rPr>
              <a:t>de processos </a:t>
            </a:r>
            <a:r>
              <a:rPr lang="pt-BR" sz="2400" dirty="0">
                <a:solidFill>
                  <a:schemeClr val="accent2">
                    <a:lumMod val="75000"/>
                  </a:schemeClr>
                </a:solidFill>
              </a:rPr>
              <a:t>decorrente de instauração do </a:t>
            </a:r>
            <a:r>
              <a:rPr lang="pt-BR" sz="2400" dirty="0" smtClean="0">
                <a:solidFill>
                  <a:schemeClr val="accent2">
                    <a:lumMod val="75000"/>
                  </a:schemeClr>
                </a:solidFill>
              </a:rPr>
              <a:t>Incidente de </a:t>
            </a:r>
            <a:r>
              <a:rPr lang="pt-BR" sz="2400" dirty="0">
                <a:solidFill>
                  <a:schemeClr val="accent2">
                    <a:lumMod val="75000"/>
                  </a:schemeClr>
                </a:solidFill>
              </a:rPr>
              <a:t>Resolução de Demandas </a:t>
            </a:r>
            <a:r>
              <a:rPr lang="pt-BR" sz="2400" dirty="0" smtClean="0">
                <a:solidFill>
                  <a:schemeClr val="accent2">
                    <a:lumMod val="75000"/>
                  </a:schemeClr>
                </a:solidFill>
              </a:rPr>
              <a:t>Repetitivas (IRDR), </a:t>
            </a:r>
            <a:r>
              <a:rPr lang="pt-BR" sz="2400" dirty="0">
                <a:solidFill>
                  <a:schemeClr val="accent2">
                    <a:lumMod val="75000"/>
                  </a:schemeClr>
                </a:solidFill>
              </a:rPr>
              <a:t>que </a:t>
            </a:r>
            <a:r>
              <a:rPr lang="pt-BR" sz="2400" dirty="0" smtClean="0">
                <a:solidFill>
                  <a:schemeClr val="accent2">
                    <a:lumMod val="75000"/>
                  </a:schemeClr>
                </a:solidFill>
              </a:rPr>
              <a:t>tem por </a:t>
            </a:r>
            <a:r>
              <a:rPr lang="pt-BR" sz="2400" dirty="0">
                <a:solidFill>
                  <a:schemeClr val="accent2">
                    <a:lumMod val="75000"/>
                  </a:schemeClr>
                </a:solidFill>
              </a:rPr>
              <a:t>escopo submeter à análise do Tribunal </a:t>
            </a:r>
            <a:r>
              <a:rPr lang="pt-BR" sz="2400" dirty="0" smtClean="0">
                <a:solidFill>
                  <a:schemeClr val="accent2">
                    <a:lumMod val="75000"/>
                  </a:schemeClr>
                </a:solidFill>
              </a:rPr>
              <a:t>questões de </a:t>
            </a:r>
            <a:r>
              <a:rPr lang="pt-BR" sz="2400" dirty="0">
                <a:solidFill>
                  <a:schemeClr val="accent2">
                    <a:lumMod val="75000"/>
                  </a:schemeClr>
                </a:solidFill>
              </a:rPr>
              <a:t>direito que se repitam em múltiplos processos, </a:t>
            </a:r>
            <a:r>
              <a:rPr lang="pt-BR" sz="2400" dirty="0" smtClean="0">
                <a:solidFill>
                  <a:schemeClr val="accent2">
                    <a:lumMod val="75000"/>
                  </a:schemeClr>
                </a:solidFill>
              </a:rPr>
              <a:t>a fim </a:t>
            </a:r>
            <a:r>
              <a:rPr lang="pt-BR" sz="2400" dirty="0">
                <a:solidFill>
                  <a:schemeClr val="accent2">
                    <a:lumMod val="75000"/>
                  </a:schemeClr>
                </a:solidFill>
              </a:rPr>
              <a:t>de sedimentar uma tese que deverá ser </a:t>
            </a:r>
            <a:r>
              <a:rPr lang="pt-BR" sz="2400" dirty="0" smtClean="0">
                <a:solidFill>
                  <a:schemeClr val="accent2">
                    <a:lumMod val="75000"/>
                  </a:schemeClr>
                </a:solidFill>
              </a:rPr>
              <a:t>aplicada em </a:t>
            </a:r>
            <a:r>
              <a:rPr lang="pt-BR" sz="2400" dirty="0">
                <a:solidFill>
                  <a:schemeClr val="accent2">
                    <a:lumMod val="75000"/>
                  </a:schemeClr>
                </a:solidFill>
              </a:rPr>
              <a:t>todos os feitos que abordem a questão.</a:t>
            </a:r>
          </a:p>
          <a:p>
            <a:pPr>
              <a:spcAft>
                <a:spcPts val="1800"/>
              </a:spcAft>
            </a:pPr>
            <a:r>
              <a:rPr lang="pt-BR" sz="2400" dirty="0">
                <a:solidFill>
                  <a:schemeClr val="accent2">
                    <a:lumMod val="75000"/>
                  </a:schemeClr>
                </a:solidFill>
              </a:rPr>
              <a:t>Assim, quando admitido pelo órgão competente</a:t>
            </a:r>
            <a:r>
              <a:rPr lang="pt-BR" sz="2400" dirty="0" smtClean="0">
                <a:solidFill>
                  <a:schemeClr val="accent2">
                    <a:lumMod val="75000"/>
                  </a:schemeClr>
                </a:solidFill>
              </a:rPr>
              <a:t>, o </a:t>
            </a:r>
            <a:r>
              <a:rPr lang="pt-BR" sz="2400" dirty="0">
                <a:solidFill>
                  <a:schemeClr val="accent2">
                    <a:lumMod val="75000"/>
                  </a:schemeClr>
                </a:solidFill>
              </a:rPr>
              <a:t>Incidente de Resolução de Demandas </a:t>
            </a:r>
            <a:r>
              <a:rPr lang="pt-BR" sz="2400" dirty="0" smtClean="0">
                <a:solidFill>
                  <a:schemeClr val="accent2">
                    <a:lumMod val="75000"/>
                  </a:schemeClr>
                </a:solidFill>
              </a:rPr>
              <a:t>Repetitivas (IRDR) enseja </a:t>
            </a:r>
            <a:r>
              <a:rPr lang="pt-BR" sz="2400" dirty="0">
                <a:solidFill>
                  <a:schemeClr val="accent2">
                    <a:lumMod val="75000"/>
                  </a:schemeClr>
                </a:solidFill>
              </a:rPr>
              <a:t>a suspensão dos feitos a ele relacionados.</a:t>
            </a: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2344222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8796207" cy="1320800"/>
          </a:xfrm>
        </p:spPr>
        <p:txBody>
          <a:bodyPr/>
          <a:lstStyle/>
          <a:p>
            <a:r>
              <a:rPr lang="pt-BR" dirty="0" smtClean="0">
                <a:solidFill>
                  <a:schemeClr val="accent2">
                    <a:lumMod val="75000"/>
                  </a:schemeClr>
                </a:solidFill>
              </a:rPr>
              <a:t>Repercussão Geral</a:t>
            </a:r>
            <a:endParaRPr lang="pt-BR" dirty="0">
              <a:solidFill>
                <a:schemeClr val="accent2">
                  <a:lumMod val="75000"/>
                </a:schemeClr>
              </a:solidFill>
            </a:endParaRPr>
          </a:p>
        </p:txBody>
      </p:sp>
      <p:sp>
        <p:nvSpPr>
          <p:cNvPr id="3" name="Título 1"/>
          <p:cNvSpPr txBox="1">
            <a:spLocks/>
          </p:cNvSpPr>
          <p:nvPr/>
        </p:nvSpPr>
        <p:spPr>
          <a:xfrm>
            <a:off x="477795" y="1515762"/>
            <a:ext cx="8460760" cy="510746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2400" dirty="0">
                <a:solidFill>
                  <a:schemeClr val="accent2">
                    <a:lumMod val="75000"/>
                  </a:schemeClr>
                </a:solidFill>
              </a:rPr>
              <a:t>Criada pela Emenda Constitucional nº 45/2004.</a:t>
            </a:r>
          </a:p>
          <a:p>
            <a:pPr>
              <a:spcAft>
                <a:spcPts val="1800"/>
              </a:spcAft>
            </a:pPr>
            <a:r>
              <a:rPr lang="pt-BR" sz="2400" b="1" dirty="0">
                <a:solidFill>
                  <a:schemeClr val="accent2">
                    <a:lumMod val="75000"/>
                  </a:schemeClr>
                </a:solidFill>
              </a:rPr>
              <a:t>Art. 102. </a:t>
            </a:r>
            <a:r>
              <a:rPr lang="pt-BR" sz="2400" dirty="0">
                <a:solidFill>
                  <a:schemeClr val="accent2">
                    <a:lumMod val="75000"/>
                  </a:schemeClr>
                </a:solidFill>
              </a:rPr>
              <a:t>Compete ao Supremo Tribunal Federal, precipuamente, a guarda da </a:t>
            </a:r>
            <a:r>
              <a:rPr lang="pt-BR" sz="2400" dirty="0" smtClean="0">
                <a:solidFill>
                  <a:schemeClr val="accent2">
                    <a:lumMod val="75000"/>
                  </a:schemeClr>
                </a:solidFill>
              </a:rPr>
              <a:t>Constituição [...]</a:t>
            </a:r>
            <a:endParaRPr lang="pt-BR" sz="2400" dirty="0">
              <a:solidFill>
                <a:schemeClr val="accent2">
                  <a:lumMod val="75000"/>
                </a:schemeClr>
              </a:solidFill>
            </a:endParaRPr>
          </a:p>
          <a:p>
            <a:pPr>
              <a:spcAft>
                <a:spcPts val="1800"/>
              </a:spcAft>
            </a:pPr>
            <a:r>
              <a:rPr lang="pt-BR" sz="2400" dirty="0">
                <a:solidFill>
                  <a:schemeClr val="accent2">
                    <a:lumMod val="75000"/>
                  </a:schemeClr>
                </a:solidFill>
              </a:rPr>
              <a:t>[...]</a:t>
            </a:r>
          </a:p>
          <a:p>
            <a:pPr>
              <a:spcAft>
                <a:spcPts val="1800"/>
              </a:spcAft>
            </a:pPr>
            <a:r>
              <a:rPr lang="pt-BR" sz="2400" dirty="0" smtClean="0">
                <a:solidFill>
                  <a:schemeClr val="accent2">
                    <a:lumMod val="75000"/>
                  </a:schemeClr>
                </a:solidFill>
              </a:rPr>
              <a:t>§ 3º </a:t>
            </a:r>
            <a:r>
              <a:rPr lang="pt-BR" sz="2400" dirty="0">
                <a:solidFill>
                  <a:schemeClr val="accent2">
                    <a:lumMod val="75000"/>
                  </a:schemeClr>
                </a:solidFill>
              </a:rPr>
              <a:t>No recurso extraordinário o recorrente deverá demonstrar a repercussão geral das questões constitucionais discutidas no caso, nos termos da lei, a fim de que o Tribunal examine a admissão do recurso, somente podendo recusá-lo pela manifestação de dois terços de seus </a:t>
            </a:r>
            <a:r>
              <a:rPr lang="pt-BR" sz="2400" dirty="0" smtClean="0">
                <a:solidFill>
                  <a:schemeClr val="accent2">
                    <a:lumMod val="75000"/>
                  </a:schemeClr>
                </a:solidFill>
              </a:rPr>
              <a:t>membros.</a:t>
            </a:r>
            <a:endParaRPr lang="pt-BR" sz="2400" dirty="0">
              <a:solidFill>
                <a:schemeClr val="accent2">
                  <a:lumMod val="75000"/>
                </a:schemeClr>
              </a:solidFill>
            </a:endParaRP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3433903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8796207" cy="1320800"/>
          </a:xfrm>
        </p:spPr>
        <p:txBody>
          <a:bodyPr/>
          <a:lstStyle/>
          <a:p>
            <a:r>
              <a:rPr lang="pt-BR" dirty="0" smtClean="0">
                <a:solidFill>
                  <a:schemeClr val="accent2">
                    <a:lumMod val="75000"/>
                  </a:schemeClr>
                </a:solidFill>
              </a:rPr>
              <a:t>Regimento Interno do STF</a:t>
            </a:r>
            <a:endParaRPr lang="pt-BR" dirty="0">
              <a:solidFill>
                <a:schemeClr val="accent2">
                  <a:lumMod val="75000"/>
                </a:schemeClr>
              </a:solidFill>
            </a:endParaRPr>
          </a:p>
        </p:txBody>
      </p:sp>
      <p:sp>
        <p:nvSpPr>
          <p:cNvPr id="3" name="Título 1"/>
          <p:cNvSpPr txBox="1">
            <a:spLocks/>
          </p:cNvSpPr>
          <p:nvPr/>
        </p:nvSpPr>
        <p:spPr>
          <a:xfrm>
            <a:off x="477795" y="1515762"/>
            <a:ext cx="8460760" cy="510746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2400" b="1" dirty="0" smtClean="0">
                <a:solidFill>
                  <a:schemeClr val="accent2">
                    <a:lumMod val="75000"/>
                  </a:schemeClr>
                </a:solidFill>
              </a:rPr>
              <a:t>Art</a:t>
            </a:r>
            <a:r>
              <a:rPr lang="pt-BR" sz="2400" b="1" dirty="0">
                <a:solidFill>
                  <a:schemeClr val="accent2">
                    <a:lumMod val="75000"/>
                  </a:schemeClr>
                </a:solidFill>
              </a:rPr>
              <a:t>. 322. </a:t>
            </a:r>
            <a:r>
              <a:rPr lang="pt-BR" sz="2400" dirty="0">
                <a:solidFill>
                  <a:schemeClr val="accent2">
                    <a:lumMod val="75000"/>
                  </a:schemeClr>
                </a:solidFill>
              </a:rPr>
              <a:t>O Tribunal recusará recurso extraordinário cuja questão constitucional não oferecer </a:t>
            </a:r>
            <a:r>
              <a:rPr lang="pt-BR" sz="2400" u="sng" dirty="0">
                <a:solidFill>
                  <a:schemeClr val="accent2">
                    <a:lumMod val="75000"/>
                  </a:schemeClr>
                </a:solidFill>
              </a:rPr>
              <a:t>repercussão geral</a:t>
            </a:r>
            <a:r>
              <a:rPr lang="pt-BR" sz="2400" dirty="0">
                <a:solidFill>
                  <a:schemeClr val="accent2">
                    <a:lumMod val="75000"/>
                  </a:schemeClr>
                </a:solidFill>
              </a:rPr>
              <a:t>, nos termos deste capítulo.</a:t>
            </a:r>
          </a:p>
          <a:p>
            <a:pPr>
              <a:spcAft>
                <a:spcPts val="1800"/>
              </a:spcAft>
            </a:pPr>
            <a:r>
              <a:rPr lang="pt-BR" sz="2400" dirty="0">
                <a:solidFill>
                  <a:schemeClr val="accent2">
                    <a:lumMod val="75000"/>
                  </a:schemeClr>
                </a:solidFill>
              </a:rPr>
              <a:t>Parágrafo único. Para efeito da </a:t>
            </a:r>
            <a:r>
              <a:rPr lang="pt-BR" sz="2400" u="sng" dirty="0">
                <a:solidFill>
                  <a:schemeClr val="accent2">
                    <a:lumMod val="75000"/>
                  </a:schemeClr>
                </a:solidFill>
              </a:rPr>
              <a:t>repercussão geral</a:t>
            </a:r>
            <a:r>
              <a:rPr lang="pt-BR" sz="2400" dirty="0">
                <a:solidFill>
                  <a:schemeClr val="accent2">
                    <a:lumMod val="75000"/>
                  </a:schemeClr>
                </a:solidFill>
              </a:rPr>
              <a:t>, será considerada a existência, ou não, de questões que, relevantes do ponto de vista econômico, político, social ou jurídico, ultrapassem os interesses subjetivos das partes.</a:t>
            </a: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1519111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8796207" cy="1320800"/>
          </a:xfrm>
        </p:spPr>
        <p:txBody>
          <a:bodyPr/>
          <a:lstStyle/>
          <a:p>
            <a:r>
              <a:rPr lang="pt-BR" dirty="0">
                <a:solidFill>
                  <a:schemeClr val="accent2">
                    <a:lumMod val="75000"/>
                  </a:schemeClr>
                </a:solidFill>
              </a:rPr>
              <a:t>Recurso Extraordinário com </a:t>
            </a:r>
            <a:r>
              <a:rPr lang="pt-BR" dirty="0" smtClean="0">
                <a:solidFill>
                  <a:schemeClr val="accent2">
                    <a:lumMod val="75000"/>
                  </a:schemeClr>
                </a:solidFill>
              </a:rPr>
              <a:t/>
            </a:r>
            <a:br>
              <a:rPr lang="pt-BR" dirty="0" smtClean="0">
                <a:solidFill>
                  <a:schemeClr val="accent2">
                    <a:lumMod val="75000"/>
                  </a:schemeClr>
                </a:solidFill>
              </a:rPr>
            </a:br>
            <a:r>
              <a:rPr lang="pt-BR" dirty="0" smtClean="0">
                <a:solidFill>
                  <a:schemeClr val="accent2">
                    <a:lumMod val="75000"/>
                  </a:schemeClr>
                </a:solidFill>
              </a:rPr>
              <a:t>Repercussão </a:t>
            </a:r>
            <a:r>
              <a:rPr lang="pt-BR" dirty="0">
                <a:solidFill>
                  <a:schemeClr val="accent2">
                    <a:lumMod val="75000"/>
                  </a:schemeClr>
                </a:solidFill>
              </a:rPr>
              <a:t>Geral</a:t>
            </a:r>
          </a:p>
        </p:txBody>
      </p:sp>
      <p:sp>
        <p:nvSpPr>
          <p:cNvPr id="3" name="Título 1"/>
          <p:cNvSpPr txBox="1">
            <a:spLocks/>
          </p:cNvSpPr>
          <p:nvPr/>
        </p:nvSpPr>
        <p:spPr>
          <a:xfrm>
            <a:off x="477795" y="2023764"/>
            <a:ext cx="8460760" cy="469282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2400" dirty="0" smtClean="0">
                <a:solidFill>
                  <a:schemeClr val="accent2">
                    <a:lumMod val="75000"/>
                  </a:schemeClr>
                </a:solidFill>
              </a:rPr>
              <a:t>CPC 2015</a:t>
            </a:r>
          </a:p>
          <a:p>
            <a:pPr>
              <a:spcAft>
                <a:spcPts val="1800"/>
              </a:spcAft>
            </a:pPr>
            <a:r>
              <a:rPr lang="pt-BR" sz="2400" b="1" dirty="0" smtClean="0">
                <a:solidFill>
                  <a:schemeClr val="accent2">
                    <a:lumMod val="75000"/>
                  </a:schemeClr>
                </a:solidFill>
              </a:rPr>
              <a:t>Art. 1.035. </a:t>
            </a:r>
            <a:r>
              <a:rPr lang="pt-BR" sz="2400" dirty="0">
                <a:solidFill>
                  <a:schemeClr val="accent2">
                    <a:lumMod val="75000"/>
                  </a:schemeClr>
                </a:solidFill>
              </a:rPr>
              <a:t>O Supremo Tribunal Federal, em decisão irrecorrível, não conhecerá do recurso extraordinário quando a questão constitucional nele versada não tiver repercussão geral, nos termos deste artigo.</a:t>
            </a:r>
          </a:p>
          <a:p>
            <a:pPr>
              <a:spcAft>
                <a:spcPts val="1800"/>
              </a:spcAft>
            </a:pPr>
            <a:r>
              <a:rPr lang="pt-BR" sz="2400" dirty="0" smtClean="0">
                <a:solidFill>
                  <a:schemeClr val="accent2">
                    <a:lumMod val="75000"/>
                  </a:schemeClr>
                </a:solidFill>
              </a:rPr>
              <a:t>§ 1º </a:t>
            </a:r>
            <a:r>
              <a:rPr lang="pt-BR" sz="2400" dirty="0">
                <a:solidFill>
                  <a:schemeClr val="accent2">
                    <a:lumMod val="75000"/>
                  </a:schemeClr>
                </a:solidFill>
              </a:rPr>
              <a:t>Para efeito de repercussão geral, será considerada a existência ou não de </a:t>
            </a:r>
            <a:r>
              <a:rPr lang="pt-BR" sz="2400" u="sng" dirty="0">
                <a:solidFill>
                  <a:schemeClr val="accent2">
                    <a:lumMod val="75000"/>
                  </a:schemeClr>
                </a:solidFill>
              </a:rPr>
              <a:t>questões relevantes </a:t>
            </a:r>
            <a:r>
              <a:rPr lang="pt-BR" sz="2400" dirty="0">
                <a:solidFill>
                  <a:schemeClr val="accent2">
                    <a:lumMod val="75000"/>
                  </a:schemeClr>
                </a:solidFill>
              </a:rPr>
              <a:t>do ponto de vista econômico, político, social ou jurídico que ultrapassem os interesses subjetivos do processo</a:t>
            </a:r>
            <a:r>
              <a:rPr lang="pt-BR" sz="2400" dirty="0" smtClean="0">
                <a:solidFill>
                  <a:schemeClr val="accent2">
                    <a:lumMod val="75000"/>
                  </a:schemeClr>
                </a:solidFill>
              </a:rPr>
              <a:t>. [...]</a:t>
            </a:r>
            <a:endParaRPr lang="pt-BR" sz="2400" dirty="0">
              <a:solidFill>
                <a:schemeClr val="accent2">
                  <a:lumMod val="75000"/>
                </a:schemeClr>
              </a:solidFill>
            </a:endParaRP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999067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486030"/>
            <a:ext cx="8796207" cy="1320800"/>
          </a:xfrm>
        </p:spPr>
        <p:txBody>
          <a:bodyPr/>
          <a:lstStyle/>
          <a:p>
            <a:r>
              <a:rPr lang="pt-BR" dirty="0">
                <a:solidFill>
                  <a:schemeClr val="accent2">
                    <a:lumMod val="75000"/>
                  </a:schemeClr>
                </a:solidFill>
              </a:rPr>
              <a:t>Recurso Extraordinário com </a:t>
            </a:r>
            <a:r>
              <a:rPr lang="pt-BR" dirty="0" smtClean="0">
                <a:solidFill>
                  <a:schemeClr val="accent2">
                    <a:lumMod val="75000"/>
                  </a:schemeClr>
                </a:solidFill>
              </a:rPr>
              <a:t/>
            </a:r>
            <a:br>
              <a:rPr lang="pt-BR" dirty="0" smtClean="0">
                <a:solidFill>
                  <a:schemeClr val="accent2">
                    <a:lumMod val="75000"/>
                  </a:schemeClr>
                </a:solidFill>
              </a:rPr>
            </a:br>
            <a:r>
              <a:rPr lang="pt-BR" dirty="0" smtClean="0">
                <a:solidFill>
                  <a:schemeClr val="accent2">
                    <a:lumMod val="75000"/>
                  </a:schemeClr>
                </a:solidFill>
              </a:rPr>
              <a:t>Repercussão </a:t>
            </a:r>
            <a:r>
              <a:rPr lang="pt-BR" dirty="0">
                <a:solidFill>
                  <a:schemeClr val="accent2">
                    <a:lumMod val="75000"/>
                  </a:schemeClr>
                </a:solidFill>
              </a:rPr>
              <a:t>Geral</a:t>
            </a:r>
          </a:p>
        </p:txBody>
      </p:sp>
      <p:sp>
        <p:nvSpPr>
          <p:cNvPr id="3" name="Título 1"/>
          <p:cNvSpPr txBox="1">
            <a:spLocks/>
          </p:cNvSpPr>
          <p:nvPr/>
        </p:nvSpPr>
        <p:spPr>
          <a:xfrm>
            <a:off x="477794" y="1831544"/>
            <a:ext cx="8796207" cy="469282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pt-BR" sz="2400" dirty="0" smtClean="0">
                <a:solidFill>
                  <a:schemeClr val="accent2">
                    <a:lumMod val="75000"/>
                  </a:schemeClr>
                </a:solidFill>
              </a:rPr>
              <a:t>§ 3º</a:t>
            </a:r>
            <a:r>
              <a:rPr lang="pt-BR" sz="2400" dirty="0">
                <a:solidFill>
                  <a:schemeClr val="accent2">
                    <a:lumMod val="75000"/>
                  </a:schemeClr>
                </a:solidFill>
              </a:rPr>
              <a:t> Haverá repercussão geral sempre que o recurso impugnar acórdão que:</a:t>
            </a:r>
          </a:p>
          <a:p>
            <a:pPr>
              <a:spcAft>
                <a:spcPts val="600"/>
              </a:spcAft>
            </a:pPr>
            <a:r>
              <a:rPr lang="pt-BR" sz="2400" dirty="0">
                <a:solidFill>
                  <a:schemeClr val="accent2">
                    <a:lumMod val="75000"/>
                  </a:schemeClr>
                </a:solidFill>
              </a:rPr>
              <a:t>I - contrarie súmula ou jurisprudência dominante do Supremo Tribunal Federal;</a:t>
            </a:r>
          </a:p>
          <a:p>
            <a:pPr>
              <a:spcAft>
                <a:spcPts val="600"/>
              </a:spcAft>
            </a:pPr>
            <a:r>
              <a:rPr lang="pt-BR" sz="2400" dirty="0">
                <a:solidFill>
                  <a:schemeClr val="accent2">
                    <a:lumMod val="75000"/>
                  </a:schemeClr>
                </a:solidFill>
              </a:rPr>
              <a:t>II – (revogado);</a:t>
            </a:r>
          </a:p>
          <a:p>
            <a:pPr>
              <a:spcAft>
                <a:spcPts val="1800"/>
              </a:spcAft>
            </a:pPr>
            <a:r>
              <a:rPr lang="pt-BR" sz="2400" dirty="0">
                <a:solidFill>
                  <a:schemeClr val="accent2">
                    <a:lumMod val="75000"/>
                  </a:schemeClr>
                </a:solidFill>
              </a:rPr>
              <a:t>III - tenha reconhecido a inconstitucionalidade de tratado ou de lei federal, nos termos do art. 97 da Constituição Federal</a:t>
            </a:r>
            <a:r>
              <a:rPr lang="pt-BR" sz="2400" dirty="0" smtClean="0">
                <a:solidFill>
                  <a:schemeClr val="accent2">
                    <a:lumMod val="75000"/>
                  </a:schemeClr>
                </a:solidFill>
              </a:rPr>
              <a:t>. [...]</a:t>
            </a:r>
          </a:p>
          <a:p>
            <a:pPr>
              <a:spcAft>
                <a:spcPts val="1800"/>
              </a:spcAft>
            </a:pPr>
            <a:r>
              <a:rPr lang="pt-BR" sz="2400" dirty="0" smtClean="0">
                <a:solidFill>
                  <a:schemeClr val="accent2">
                    <a:lumMod val="75000"/>
                  </a:schemeClr>
                </a:solidFill>
              </a:rPr>
              <a:t>§ 5º </a:t>
            </a:r>
            <a:r>
              <a:rPr lang="pt-BR" sz="2400" dirty="0">
                <a:solidFill>
                  <a:schemeClr val="accent2">
                    <a:lumMod val="75000"/>
                  </a:schemeClr>
                </a:solidFill>
              </a:rPr>
              <a:t>Reconhecida a repercussão geral, o relator no Supremo Tribunal Federal determinará a suspensão do processamento de todos os processos pendentes, individuais ou coletivos, que versem sobre a questão e tramitem no território nacional.</a:t>
            </a: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1454270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8796207" cy="1320800"/>
          </a:xfrm>
        </p:spPr>
        <p:txBody>
          <a:bodyPr>
            <a:normAutofit fontScale="90000"/>
          </a:bodyPr>
          <a:lstStyle/>
          <a:p>
            <a:r>
              <a:rPr lang="pt-BR" dirty="0">
                <a:solidFill>
                  <a:schemeClr val="accent2">
                    <a:lumMod val="75000"/>
                  </a:schemeClr>
                </a:solidFill>
              </a:rPr>
              <a:t>Estatísticas de processos sobrestados pela existência de questão constitucional idêntica à Repercussão Geral reconhecida pelo STF</a:t>
            </a:r>
          </a:p>
        </p:txBody>
      </p:sp>
      <p:sp>
        <p:nvSpPr>
          <p:cNvPr id="3" name="Título 1"/>
          <p:cNvSpPr txBox="1">
            <a:spLocks/>
          </p:cNvSpPr>
          <p:nvPr/>
        </p:nvSpPr>
        <p:spPr>
          <a:xfrm>
            <a:off x="477795" y="1515762"/>
            <a:ext cx="8460760" cy="510746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endParaRPr lang="pt-BR" sz="2400" dirty="0">
              <a:solidFill>
                <a:schemeClr val="accent2">
                  <a:lumMod val="75000"/>
                </a:schemeClr>
              </a:solidFill>
            </a:endParaRP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graphicFrame>
        <p:nvGraphicFramePr>
          <p:cNvPr id="5" name="Tabela 4"/>
          <p:cNvGraphicFramePr>
            <a:graphicFrameLocks noGrp="1"/>
          </p:cNvGraphicFramePr>
          <p:nvPr>
            <p:extLst>
              <p:ext uri="{D42A27DB-BD31-4B8C-83A1-F6EECF244321}">
                <p14:modId xmlns:p14="http://schemas.microsoft.com/office/powerpoint/2010/main" val="2506077817"/>
              </p:ext>
            </p:extLst>
          </p:nvPr>
        </p:nvGraphicFramePr>
        <p:xfrm>
          <a:off x="568411" y="2405449"/>
          <a:ext cx="8270790" cy="4069492"/>
        </p:xfrm>
        <a:graphic>
          <a:graphicData uri="http://schemas.openxmlformats.org/drawingml/2006/table">
            <a:tbl>
              <a:tblPr firstRow="1" bandRow="1">
                <a:tableStyleId>{5940675A-B579-460E-94D1-54222C63F5DA}</a:tableStyleId>
              </a:tblPr>
              <a:tblGrid>
                <a:gridCol w="1578363">
                  <a:extLst>
                    <a:ext uri="{9D8B030D-6E8A-4147-A177-3AD203B41FA5}">
                      <a16:colId xmlns:a16="http://schemas.microsoft.com/office/drawing/2014/main" xmlns="" val="20000"/>
                    </a:ext>
                  </a:extLst>
                </a:gridCol>
                <a:gridCol w="4534112">
                  <a:extLst>
                    <a:ext uri="{9D8B030D-6E8A-4147-A177-3AD203B41FA5}">
                      <a16:colId xmlns:a16="http://schemas.microsoft.com/office/drawing/2014/main" xmlns="" val="20001"/>
                    </a:ext>
                  </a:extLst>
                </a:gridCol>
                <a:gridCol w="2158315">
                  <a:extLst>
                    <a:ext uri="{9D8B030D-6E8A-4147-A177-3AD203B41FA5}">
                      <a16:colId xmlns:a16="http://schemas.microsoft.com/office/drawing/2014/main" xmlns="" val="20002"/>
                    </a:ext>
                  </a:extLst>
                </a:gridCol>
              </a:tblGrid>
              <a:tr h="1359243">
                <a:tc>
                  <a:txBody>
                    <a:bodyPr/>
                    <a:lstStyle/>
                    <a:p>
                      <a:pPr algn="ctr"/>
                      <a:r>
                        <a:rPr lang="pt-BR" sz="1600" b="1" dirty="0" smtClean="0"/>
                        <a:t>Tema</a:t>
                      </a:r>
                      <a:r>
                        <a:rPr lang="pt-BR" sz="1600" b="1" baseline="0" dirty="0" smtClean="0"/>
                        <a:t> 265 </a:t>
                      </a:r>
                    </a:p>
                    <a:p>
                      <a:pPr algn="ctr"/>
                      <a:r>
                        <a:rPr lang="pt-BR" sz="1600" b="1" baseline="0" dirty="0" smtClean="0"/>
                        <a:t>(RE 591.797)</a:t>
                      </a:r>
                      <a:endParaRPr lang="pt-BR" sz="1600" b="1" dirty="0"/>
                    </a:p>
                  </a:txBody>
                  <a:tcPr anchor="ctr"/>
                </a:tc>
                <a:tc>
                  <a:txBody>
                    <a:bodyPr/>
                    <a:lstStyle/>
                    <a:p>
                      <a:pPr algn="just"/>
                      <a:r>
                        <a:rPr lang="pt-BR" sz="1600" dirty="0" smtClean="0"/>
                        <a:t>Diferenças de correção monetária de depósitos em caderneta de poupança, não bloqueados pelo BACEN, por alegados expurgos inflacionários decorrentes do Plano Collor I. </a:t>
                      </a:r>
                      <a:endParaRPr lang="pt-BR" sz="1600" dirty="0"/>
                    </a:p>
                  </a:txBody>
                  <a:tcPr anchor="ctr"/>
                </a:tc>
                <a:tc>
                  <a:txBody>
                    <a:bodyPr/>
                    <a:lstStyle/>
                    <a:p>
                      <a:pPr algn="ctr"/>
                      <a:r>
                        <a:rPr lang="pt-BR" sz="1600" b="1" dirty="0" smtClean="0"/>
                        <a:t>1529</a:t>
                      </a:r>
                      <a:r>
                        <a:rPr lang="pt-BR" sz="1600" dirty="0" smtClean="0"/>
                        <a:t> processos sobrestados</a:t>
                      </a:r>
                      <a:r>
                        <a:rPr lang="pt-BR" sz="1600" baseline="0" dirty="0" smtClean="0"/>
                        <a:t> no TJ/PR</a:t>
                      </a:r>
                      <a:endParaRPr lang="pt-BR" sz="1600" dirty="0"/>
                    </a:p>
                  </a:txBody>
                  <a:tcPr anchor="ctr"/>
                </a:tc>
                <a:extLst>
                  <a:ext uri="{0D108BD9-81ED-4DB2-BD59-A6C34878D82A}">
                    <a16:rowId xmlns:a16="http://schemas.microsoft.com/office/drawing/2014/main" xmlns="" val="10000"/>
                  </a:ext>
                </a:extLst>
              </a:tr>
              <a:tr h="1589903">
                <a:tc>
                  <a:txBody>
                    <a:bodyPr/>
                    <a:lstStyle/>
                    <a:p>
                      <a:pPr algn="ctr"/>
                      <a:r>
                        <a:rPr lang="pt-BR" sz="1600" b="1" dirty="0" smtClean="0"/>
                        <a:t>Tema 810 </a:t>
                      </a:r>
                    </a:p>
                    <a:p>
                      <a:pPr algn="ctr"/>
                      <a:r>
                        <a:rPr lang="pt-BR" sz="1600" b="1" dirty="0" smtClean="0"/>
                        <a:t>(RE 870.947)</a:t>
                      </a:r>
                      <a:endParaRPr lang="pt-BR" sz="1600" b="1" dirty="0"/>
                    </a:p>
                  </a:txBody>
                  <a:tcPr anchor="ctr"/>
                </a:tc>
                <a:tc>
                  <a:txBody>
                    <a:bodyPr/>
                    <a:lstStyle/>
                    <a:p>
                      <a:pPr algn="just"/>
                      <a:r>
                        <a:rPr lang="pt-BR" sz="1600" dirty="0" smtClean="0"/>
                        <a:t>Validade da correção monetária e dos juros moratórios incidentes sobre as condenações impostas à Fazenda Pública, conforme previstos no art. 1º-F da Lei nº 9.494/1997, com a redação dada pela Lei nº 11.960/2009. </a:t>
                      </a:r>
                      <a:endParaRPr lang="pt-B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b="1" dirty="0" smtClean="0"/>
                        <a:t>297 </a:t>
                      </a:r>
                      <a:r>
                        <a:rPr lang="pt-BR" sz="1600" dirty="0" smtClean="0"/>
                        <a:t>processos sobrestados</a:t>
                      </a:r>
                      <a:r>
                        <a:rPr lang="pt-BR" sz="1600" baseline="0" dirty="0" smtClean="0"/>
                        <a:t> no TJ/PR</a:t>
                      </a:r>
                      <a:endParaRPr lang="pt-BR" sz="1600" dirty="0" smtClean="0"/>
                    </a:p>
                    <a:p>
                      <a:pPr algn="ctr"/>
                      <a:endParaRPr lang="pt-BR" sz="1600" dirty="0"/>
                    </a:p>
                  </a:txBody>
                  <a:tcPr anchor="ctr"/>
                </a:tc>
                <a:extLst>
                  <a:ext uri="{0D108BD9-81ED-4DB2-BD59-A6C34878D82A}">
                    <a16:rowId xmlns:a16="http://schemas.microsoft.com/office/drawing/2014/main" xmlns="" val="10001"/>
                  </a:ext>
                </a:extLst>
              </a:tr>
              <a:tr h="1120346">
                <a:tc>
                  <a:txBody>
                    <a:bodyPr/>
                    <a:lstStyle/>
                    <a:p>
                      <a:pPr algn="ctr"/>
                      <a:r>
                        <a:rPr lang="pt-BR" sz="1600" b="1" dirty="0" smtClean="0"/>
                        <a:t>Tema 619</a:t>
                      </a:r>
                    </a:p>
                    <a:p>
                      <a:pPr algn="ctr"/>
                      <a:r>
                        <a:rPr lang="pt-BR" sz="1600" b="1" dirty="0" smtClean="0"/>
                        <a:t>(RE 662.976)</a:t>
                      </a:r>
                      <a:endParaRPr lang="pt-BR" sz="1600" b="1" dirty="0"/>
                    </a:p>
                  </a:txBody>
                  <a:tcPr anchor="ctr"/>
                </a:tc>
                <a:tc>
                  <a:txBody>
                    <a:bodyPr/>
                    <a:lstStyle/>
                    <a:p>
                      <a:pPr algn="just"/>
                      <a:r>
                        <a:rPr lang="pt-BR" sz="1600" dirty="0" smtClean="0"/>
                        <a:t>Aproveitamento, nas operações de exportação, de créditos de ICMS decorrentes de aquisições de bens destinados ao ativo fixo da empresa</a:t>
                      </a:r>
                      <a:endParaRPr lang="pt-BR" sz="1600" dirty="0"/>
                    </a:p>
                  </a:txBody>
                  <a:tcPr anchor="ctr"/>
                </a:tc>
                <a:tc>
                  <a:txBody>
                    <a:bodyPr/>
                    <a:lstStyle/>
                    <a:p>
                      <a:pPr algn="ctr"/>
                      <a:r>
                        <a:rPr lang="pt-BR" sz="1600" b="1" dirty="0" smtClean="0"/>
                        <a:t>17 </a:t>
                      </a:r>
                      <a:r>
                        <a:rPr lang="pt-BR" sz="1600" dirty="0" smtClean="0"/>
                        <a:t>processos</a:t>
                      </a:r>
                      <a:r>
                        <a:rPr lang="pt-BR" sz="1600" baseline="0" dirty="0" smtClean="0"/>
                        <a:t> sobrestados no TJ/PR</a:t>
                      </a:r>
                      <a:endParaRPr lang="pt-BR" sz="1600" dirty="0"/>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986964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8796207" cy="1320800"/>
          </a:xfrm>
        </p:spPr>
        <p:txBody>
          <a:bodyPr/>
          <a:lstStyle/>
          <a:p>
            <a:r>
              <a:rPr lang="pt-BR" dirty="0">
                <a:solidFill>
                  <a:schemeClr val="accent2">
                    <a:lumMod val="75000"/>
                  </a:schemeClr>
                </a:solidFill>
              </a:rPr>
              <a:t>Microssistema de Formação Concentrada de Precedentes Obrigatórios</a:t>
            </a:r>
          </a:p>
        </p:txBody>
      </p:sp>
      <p:sp>
        <p:nvSpPr>
          <p:cNvPr id="3" name="Título 1"/>
          <p:cNvSpPr txBox="1">
            <a:spLocks/>
          </p:cNvSpPr>
          <p:nvPr/>
        </p:nvSpPr>
        <p:spPr>
          <a:xfrm>
            <a:off x="477795" y="1930400"/>
            <a:ext cx="8460760" cy="469282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2400" dirty="0" smtClean="0">
                <a:solidFill>
                  <a:schemeClr val="accent2">
                    <a:lumMod val="75000"/>
                  </a:schemeClr>
                </a:solidFill>
              </a:rPr>
              <a:t>CPC 2015 </a:t>
            </a:r>
            <a:endParaRPr lang="pt-BR" sz="2400" dirty="0">
              <a:solidFill>
                <a:schemeClr val="accent2">
                  <a:lumMod val="75000"/>
                </a:schemeClr>
              </a:solidFill>
            </a:endParaRPr>
          </a:p>
          <a:p>
            <a:pPr>
              <a:spcAft>
                <a:spcPts val="1800"/>
              </a:spcAft>
            </a:pPr>
            <a:r>
              <a:rPr lang="pt-BR" sz="2400" b="1" dirty="0">
                <a:solidFill>
                  <a:schemeClr val="accent2">
                    <a:lumMod val="75000"/>
                  </a:schemeClr>
                </a:solidFill>
              </a:rPr>
              <a:t>Art. 927.</a:t>
            </a:r>
            <a:r>
              <a:rPr lang="pt-BR" sz="2400" dirty="0">
                <a:solidFill>
                  <a:schemeClr val="accent2">
                    <a:lumMod val="75000"/>
                  </a:schemeClr>
                </a:solidFill>
              </a:rPr>
              <a:t> Os juízes e os tribunais observarão: </a:t>
            </a:r>
          </a:p>
          <a:p>
            <a:pPr>
              <a:spcAft>
                <a:spcPts val="1800"/>
              </a:spcAft>
            </a:pPr>
            <a:r>
              <a:rPr lang="pt-BR" sz="2400" dirty="0">
                <a:solidFill>
                  <a:schemeClr val="accent2">
                    <a:lumMod val="75000"/>
                  </a:schemeClr>
                </a:solidFill>
              </a:rPr>
              <a:t>[...]</a:t>
            </a:r>
          </a:p>
          <a:p>
            <a:pPr>
              <a:spcAft>
                <a:spcPts val="1800"/>
              </a:spcAft>
            </a:pPr>
            <a:r>
              <a:rPr lang="pt-BR" sz="2400" dirty="0">
                <a:solidFill>
                  <a:schemeClr val="accent2">
                    <a:lumMod val="75000"/>
                  </a:schemeClr>
                </a:solidFill>
              </a:rPr>
              <a:t>III. Os acórdãos em incidente de assunção de competência ou de resolução de demanda repetitivas e em julgamento de recursos extraordinário e especial repetitivos.</a:t>
            </a: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1168372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370698"/>
            <a:ext cx="8796207" cy="1320800"/>
          </a:xfrm>
        </p:spPr>
        <p:txBody>
          <a:bodyPr/>
          <a:lstStyle/>
          <a:p>
            <a:r>
              <a:rPr lang="pt-BR" dirty="0">
                <a:solidFill>
                  <a:schemeClr val="accent2">
                    <a:lumMod val="75000"/>
                  </a:schemeClr>
                </a:solidFill>
              </a:rPr>
              <a:t>Julgamento de Recursos Repetitivos </a:t>
            </a:r>
            <a:br>
              <a:rPr lang="pt-BR" dirty="0">
                <a:solidFill>
                  <a:schemeClr val="accent2">
                    <a:lumMod val="75000"/>
                  </a:schemeClr>
                </a:solidFill>
              </a:rPr>
            </a:br>
            <a:r>
              <a:rPr lang="pt-BR" dirty="0">
                <a:solidFill>
                  <a:schemeClr val="accent2">
                    <a:lumMod val="75000"/>
                  </a:schemeClr>
                </a:solidFill>
              </a:rPr>
              <a:t>no STF e STJ</a:t>
            </a:r>
          </a:p>
        </p:txBody>
      </p:sp>
      <p:sp>
        <p:nvSpPr>
          <p:cNvPr id="3" name="Título 1"/>
          <p:cNvSpPr txBox="1">
            <a:spLocks/>
          </p:cNvSpPr>
          <p:nvPr/>
        </p:nvSpPr>
        <p:spPr>
          <a:xfrm>
            <a:off x="477795" y="1716212"/>
            <a:ext cx="9234616" cy="469282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2400" b="1" dirty="0">
                <a:solidFill>
                  <a:schemeClr val="accent2">
                    <a:lumMod val="75000"/>
                  </a:schemeClr>
                </a:solidFill>
              </a:rPr>
              <a:t>Art. </a:t>
            </a:r>
            <a:r>
              <a:rPr lang="pt-BR" sz="2400" b="1" dirty="0" smtClean="0">
                <a:solidFill>
                  <a:schemeClr val="accent2">
                    <a:lumMod val="75000"/>
                  </a:schemeClr>
                </a:solidFill>
              </a:rPr>
              <a:t>1.036</a:t>
            </a:r>
            <a:r>
              <a:rPr lang="pt-BR" sz="2400" b="1" dirty="0">
                <a:solidFill>
                  <a:schemeClr val="accent2">
                    <a:lumMod val="75000"/>
                  </a:schemeClr>
                </a:solidFill>
              </a:rPr>
              <a:t>. </a:t>
            </a:r>
            <a:r>
              <a:rPr lang="pt-BR" sz="2400" dirty="0">
                <a:solidFill>
                  <a:schemeClr val="accent2">
                    <a:lumMod val="75000"/>
                  </a:schemeClr>
                </a:solidFill>
              </a:rPr>
              <a:t>Sempre que houver multiplicidade de recursos extraordinários ou especiais com fundamento em idêntica questão de direito, haverá afetação para julgamento de acordo com as disposições desta Subseção, observado o disposto no Regimento Interno do Supremo Tribunal Federal e no do </a:t>
            </a:r>
            <a:r>
              <a:rPr lang="pt-BR" sz="2400" dirty="0" smtClean="0">
                <a:solidFill>
                  <a:schemeClr val="accent2">
                    <a:lumMod val="75000"/>
                  </a:schemeClr>
                </a:solidFill>
              </a:rPr>
              <a:t/>
            </a:r>
            <a:br>
              <a:rPr lang="pt-BR" sz="2400" dirty="0" smtClean="0">
                <a:solidFill>
                  <a:schemeClr val="accent2">
                    <a:lumMod val="75000"/>
                  </a:schemeClr>
                </a:solidFill>
              </a:rPr>
            </a:br>
            <a:r>
              <a:rPr lang="pt-BR" sz="2400" dirty="0" smtClean="0">
                <a:solidFill>
                  <a:schemeClr val="accent2">
                    <a:lumMod val="75000"/>
                  </a:schemeClr>
                </a:solidFill>
              </a:rPr>
              <a:t>Superior </a:t>
            </a:r>
            <a:r>
              <a:rPr lang="pt-BR" sz="2400" dirty="0">
                <a:solidFill>
                  <a:schemeClr val="accent2">
                    <a:lumMod val="75000"/>
                  </a:schemeClr>
                </a:solidFill>
              </a:rPr>
              <a:t>Tribunal de Justiça</a:t>
            </a:r>
            <a:r>
              <a:rPr lang="pt-BR" sz="2400" dirty="0" smtClean="0">
                <a:solidFill>
                  <a:schemeClr val="accent2">
                    <a:lumMod val="75000"/>
                  </a:schemeClr>
                </a:solidFill>
              </a:rPr>
              <a:t>.</a:t>
            </a:r>
          </a:p>
          <a:p>
            <a:pPr>
              <a:spcAft>
                <a:spcPts val="1800"/>
              </a:spcAft>
            </a:pPr>
            <a:r>
              <a:rPr lang="pt-BR" sz="2400" dirty="0">
                <a:solidFill>
                  <a:schemeClr val="accent2">
                    <a:lumMod val="75000"/>
                  </a:schemeClr>
                </a:solidFill>
              </a:rPr>
              <a:t>§ </a:t>
            </a:r>
            <a:r>
              <a:rPr lang="pt-BR" sz="2400" dirty="0" smtClean="0">
                <a:solidFill>
                  <a:schemeClr val="accent2">
                    <a:lumMod val="75000"/>
                  </a:schemeClr>
                </a:solidFill>
              </a:rPr>
              <a:t>1º O </a:t>
            </a:r>
            <a:r>
              <a:rPr lang="pt-BR" sz="2400" dirty="0">
                <a:solidFill>
                  <a:schemeClr val="accent2">
                    <a:lumMod val="75000"/>
                  </a:schemeClr>
                </a:solidFill>
              </a:rPr>
              <a:t>presidente ou o vice-presidente de tribunal de justiça ou de tribunal regional federal selecionará 2 (dois) ou mais recursos representativos da controvérsia, que serão encaminhados ao Supremo Tribunal Federal ou ao Superior Tribunal de Justiça para fins de afetação, determinando a suspensão do trâmite de todos os processos pendentes, individuais ou coletivos, que tramitem no Estado ou na região, conforme o caso</a:t>
            </a:r>
            <a:r>
              <a:rPr lang="pt-BR" sz="2400" dirty="0" smtClean="0">
                <a:solidFill>
                  <a:schemeClr val="accent2">
                    <a:lumMod val="75000"/>
                  </a:schemeClr>
                </a:solidFill>
              </a:rPr>
              <a:t>. [...]</a:t>
            </a:r>
            <a:endParaRPr lang="pt-BR" sz="2400" dirty="0">
              <a:solidFill>
                <a:schemeClr val="accent2">
                  <a:lumMod val="75000"/>
                </a:schemeClr>
              </a:solidFill>
            </a:endParaRPr>
          </a:p>
          <a:p>
            <a:pPr>
              <a:spcAft>
                <a:spcPts val="1800"/>
              </a:spcAft>
            </a:pPr>
            <a:endParaRPr lang="pt-BR" sz="2400" dirty="0">
              <a:solidFill>
                <a:schemeClr val="accent2">
                  <a:lumMod val="75000"/>
                </a:schemeClr>
              </a:solidFill>
            </a:endParaRP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1797199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477795" y="1716212"/>
            <a:ext cx="8443783" cy="469282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spcAft>
                <a:spcPts val="1800"/>
              </a:spcAft>
              <a:buFont typeface="Wingdings" panose="05000000000000000000" pitchFamily="2" charset="2"/>
              <a:buChar char="§"/>
            </a:pPr>
            <a:r>
              <a:rPr lang="pt-BR" sz="2400" b="1" dirty="0">
                <a:solidFill>
                  <a:schemeClr val="accent2">
                    <a:lumMod val="75000"/>
                  </a:schemeClr>
                </a:solidFill>
              </a:rPr>
              <a:t>Art. </a:t>
            </a:r>
            <a:r>
              <a:rPr lang="pt-BR" sz="2400" b="1" dirty="0" smtClean="0">
                <a:solidFill>
                  <a:schemeClr val="accent2">
                    <a:lumMod val="75000"/>
                  </a:schemeClr>
                </a:solidFill>
              </a:rPr>
              <a:t>1.037 </a:t>
            </a:r>
            <a:r>
              <a:rPr lang="pt-BR" sz="2400" b="1" dirty="0">
                <a:solidFill>
                  <a:schemeClr val="accent2">
                    <a:lumMod val="75000"/>
                  </a:schemeClr>
                </a:solidFill>
              </a:rPr>
              <a:t>do CPC/2015.</a:t>
            </a:r>
          </a:p>
          <a:p>
            <a:pPr>
              <a:spcAft>
                <a:spcPts val="1800"/>
              </a:spcAft>
            </a:pPr>
            <a:r>
              <a:rPr lang="pt-BR" sz="2400" dirty="0">
                <a:solidFill>
                  <a:schemeClr val="accent2">
                    <a:lumMod val="75000"/>
                  </a:schemeClr>
                </a:solidFill>
              </a:rPr>
              <a:t>→ Decisão de afetação:  incisos I, II e III.</a:t>
            </a:r>
          </a:p>
          <a:p>
            <a:pPr>
              <a:spcAft>
                <a:spcPts val="1800"/>
              </a:spcAft>
            </a:pPr>
            <a:r>
              <a:rPr lang="pt-BR" sz="2400" dirty="0">
                <a:solidFill>
                  <a:schemeClr val="accent2">
                    <a:lumMod val="75000"/>
                  </a:schemeClr>
                </a:solidFill>
              </a:rPr>
              <a:t>a) definirá a questão, com precisão;</a:t>
            </a:r>
          </a:p>
          <a:p>
            <a:pPr>
              <a:spcAft>
                <a:spcPts val="1800"/>
              </a:spcAft>
            </a:pPr>
            <a:r>
              <a:rPr lang="pt-BR" sz="2400" dirty="0">
                <a:solidFill>
                  <a:schemeClr val="accent2">
                    <a:lumMod val="75000"/>
                  </a:schemeClr>
                </a:solidFill>
              </a:rPr>
              <a:t>b) determinará a abrangência da suspensão de processos pendentes, e sendo caso </a:t>
            </a:r>
          </a:p>
          <a:p>
            <a:pPr>
              <a:spcAft>
                <a:spcPts val="1800"/>
              </a:spcAft>
            </a:pPr>
            <a:r>
              <a:rPr lang="pt-BR" sz="2400" dirty="0">
                <a:solidFill>
                  <a:schemeClr val="accent2">
                    <a:lumMod val="75000"/>
                  </a:schemeClr>
                </a:solidFill>
              </a:rPr>
              <a:t>c) requisitará aos tribunais de origem outros recursos representativos de controvérsia.</a:t>
            </a:r>
          </a:p>
          <a:p>
            <a:pPr>
              <a:spcAft>
                <a:spcPts val="1800"/>
              </a:spcAft>
            </a:pPr>
            <a:endParaRPr lang="pt-BR" sz="2400" dirty="0">
              <a:solidFill>
                <a:schemeClr val="accent2">
                  <a:lumMod val="75000"/>
                </a:schemeClr>
              </a:solidFill>
            </a:endParaRP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3528186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9374659" cy="1320800"/>
          </a:xfrm>
        </p:spPr>
        <p:txBody>
          <a:bodyPr>
            <a:normAutofit fontScale="90000"/>
          </a:bodyPr>
          <a:lstStyle/>
          <a:p>
            <a:r>
              <a:rPr lang="pt-BR" dirty="0">
                <a:solidFill>
                  <a:schemeClr val="accent2">
                    <a:lumMod val="75000"/>
                  </a:schemeClr>
                </a:solidFill>
              </a:rPr>
              <a:t>Estatísticas de processos sobrestados pela existência de idêntica questão de direito </a:t>
            </a:r>
            <a:r>
              <a:rPr lang="pt-BR" dirty="0" smtClean="0">
                <a:solidFill>
                  <a:schemeClr val="accent2">
                    <a:lumMod val="75000"/>
                  </a:schemeClr>
                </a:solidFill>
              </a:rPr>
              <a:t/>
            </a:r>
            <a:br>
              <a:rPr lang="pt-BR" dirty="0" smtClean="0">
                <a:solidFill>
                  <a:schemeClr val="accent2">
                    <a:lumMod val="75000"/>
                  </a:schemeClr>
                </a:solidFill>
              </a:rPr>
            </a:br>
            <a:r>
              <a:rPr lang="pt-BR" dirty="0" smtClean="0">
                <a:solidFill>
                  <a:schemeClr val="accent2">
                    <a:lumMod val="75000"/>
                  </a:schemeClr>
                </a:solidFill>
              </a:rPr>
              <a:t>pelo </a:t>
            </a:r>
            <a:r>
              <a:rPr lang="pt-BR" dirty="0">
                <a:solidFill>
                  <a:schemeClr val="accent2">
                    <a:lumMod val="75000"/>
                  </a:schemeClr>
                </a:solidFill>
              </a:rPr>
              <a:t>STJ</a:t>
            </a:r>
          </a:p>
        </p:txBody>
      </p:sp>
      <p:sp>
        <p:nvSpPr>
          <p:cNvPr id="3" name="Título 1"/>
          <p:cNvSpPr txBox="1">
            <a:spLocks/>
          </p:cNvSpPr>
          <p:nvPr/>
        </p:nvSpPr>
        <p:spPr>
          <a:xfrm>
            <a:off x="477795" y="1515762"/>
            <a:ext cx="8460760" cy="510746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endParaRPr lang="pt-BR" sz="2400" dirty="0">
              <a:solidFill>
                <a:schemeClr val="accent2">
                  <a:lumMod val="75000"/>
                </a:schemeClr>
              </a:solidFill>
            </a:endParaRP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graphicFrame>
        <p:nvGraphicFramePr>
          <p:cNvPr id="5" name="Tabela 4"/>
          <p:cNvGraphicFramePr>
            <a:graphicFrameLocks noGrp="1"/>
          </p:cNvGraphicFramePr>
          <p:nvPr>
            <p:extLst>
              <p:ext uri="{D42A27DB-BD31-4B8C-83A1-F6EECF244321}">
                <p14:modId xmlns:p14="http://schemas.microsoft.com/office/powerpoint/2010/main" val="2159394448"/>
              </p:ext>
            </p:extLst>
          </p:nvPr>
        </p:nvGraphicFramePr>
        <p:xfrm>
          <a:off x="568411" y="2677303"/>
          <a:ext cx="8270790" cy="2949146"/>
        </p:xfrm>
        <a:graphic>
          <a:graphicData uri="http://schemas.openxmlformats.org/drawingml/2006/table">
            <a:tbl>
              <a:tblPr firstRow="1" bandRow="1">
                <a:tableStyleId>{5940675A-B579-460E-94D1-54222C63F5DA}</a:tableStyleId>
              </a:tblPr>
              <a:tblGrid>
                <a:gridCol w="2240692">
                  <a:extLst>
                    <a:ext uri="{9D8B030D-6E8A-4147-A177-3AD203B41FA5}">
                      <a16:colId xmlns:a16="http://schemas.microsoft.com/office/drawing/2014/main" xmlns="" val="20000"/>
                    </a:ext>
                  </a:extLst>
                </a:gridCol>
                <a:gridCol w="3871783">
                  <a:extLst>
                    <a:ext uri="{9D8B030D-6E8A-4147-A177-3AD203B41FA5}">
                      <a16:colId xmlns:a16="http://schemas.microsoft.com/office/drawing/2014/main" xmlns="" val="20001"/>
                    </a:ext>
                  </a:extLst>
                </a:gridCol>
                <a:gridCol w="2158315">
                  <a:extLst>
                    <a:ext uri="{9D8B030D-6E8A-4147-A177-3AD203B41FA5}">
                      <a16:colId xmlns:a16="http://schemas.microsoft.com/office/drawing/2014/main" xmlns="" val="20002"/>
                    </a:ext>
                  </a:extLst>
                </a:gridCol>
              </a:tblGrid>
              <a:tr h="1359243">
                <a:tc>
                  <a:txBody>
                    <a:bodyPr/>
                    <a:lstStyle/>
                    <a:p>
                      <a:pPr algn="ctr"/>
                      <a:r>
                        <a:rPr lang="pt-BR" sz="1600" b="1" dirty="0" smtClean="0"/>
                        <a:t>Tema 291</a:t>
                      </a:r>
                    </a:p>
                    <a:p>
                      <a:pPr algn="ctr"/>
                      <a:r>
                        <a:rPr lang="pt-BR" sz="1600" b="1" dirty="0" smtClean="0"/>
                        <a:t>(</a:t>
                      </a:r>
                      <a:r>
                        <a:rPr lang="pt-BR" sz="1600" b="1" dirty="0" err="1" smtClean="0"/>
                        <a:t>REsp</a:t>
                      </a:r>
                      <a:r>
                        <a:rPr lang="pt-BR" sz="1600" b="1" dirty="0" smtClean="0"/>
                        <a:t> 1.143.677/RS)</a:t>
                      </a:r>
                    </a:p>
                    <a:p>
                      <a:pPr algn="ctr"/>
                      <a:endParaRPr lang="pt-BR" sz="1600" b="1" dirty="0"/>
                    </a:p>
                  </a:txBody>
                  <a:tcPr anchor="ctr"/>
                </a:tc>
                <a:tc>
                  <a:txBody>
                    <a:bodyPr/>
                    <a:lstStyle/>
                    <a:p>
                      <a:pPr algn="just"/>
                      <a:r>
                        <a:rPr lang="pt-BR" sz="1600" dirty="0" smtClean="0"/>
                        <a:t>Questão referente à incidência de juros moratórios entre a data da expedição da Requisição de Pequeno Valor - RPV e seu efetivo pagamento. </a:t>
                      </a:r>
                      <a:endParaRPr lang="pt-BR" sz="1600" dirty="0"/>
                    </a:p>
                  </a:txBody>
                  <a:tcPr anchor="ctr"/>
                </a:tc>
                <a:tc>
                  <a:txBody>
                    <a:bodyPr/>
                    <a:lstStyle/>
                    <a:p>
                      <a:pPr algn="ctr"/>
                      <a:r>
                        <a:rPr lang="pt-BR" sz="1600" b="1" dirty="0" smtClean="0"/>
                        <a:t>3 </a:t>
                      </a:r>
                      <a:r>
                        <a:rPr lang="pt-BR" sz="1600" b="0" dirty="0" smtClean="0"/>
                        <a:t>processos sobrestados no TJ/PR</a:t>
                      </a:r>
                      <a:endParaRPr lang="pt-BR" sz="1600" b="0" dirty="0"/>
                    </a:p>
                  </a:txBody>
                  <a:tcPr anchor="ctr"/>
                </a:tc>
                <a:extLst>
                  <a:ext uri="{0D108BD9-81ED-4DB2-BD59-A6C34878D82A}">
                    <a16:rowId xmlns:a16="http://schemas.microsoft.com/office/drawing/2014/main" xmlns="" val="10000"/>
                  </a:ext>
                </a:extLst>
              </a:tr>
              <a:tr h="1589903">
                <a:tc>
                  <a:txBody>
                    <a:bodyPr/>
                    <a:lstStyle/>
                    <a:p>
                      <a:pPr algn="ctr"/>
                      <a:r>
                        <a:rPr lang="pt-BR" sz="1600" b="1" dirty="0" smtClean="0"/>
                        <a:t>Tema 937</a:t>
                      </a:r>
                    </a:p>
                    <a:p>
                      <a:pPr algn="ctr"/>
                      <a:r>
                        <a:rPr lang="pt-BR" sz="1600" b="1" dirty="0" smtClean="0"/>
                        <a:t>(</a:t>
                      </a:r>
                      <a:r>
                        <a:rPr lang="pt-BR" sz="1600" b="1" dirty="0" err="1" smtClean="0"/>
                        <a:t>REsp</a:t>
                      </a:r>
                      <a:r>
                        <a:rPr lang="pt-BR" sz="1600" b="1" dirty="0" smtClean="0"/>
                        <a:t> 1.446.213/SP)</a:t>
                      </a:r>
                    </a:p>
                  </a:txBody>
                  <a:tcPr anchor="ctr"/>
                </a:tc>
                <a:tc>
                  <a:txBody>
                    <a:bodyPr/>
                    <a:lstStyle/>
                    <a:p>
                      <a:pPr algn="just"/>
                      <a:r>
                        <a:rPr lang="pt-BR" sz="1600" dirty="0" smtClean="0"/>
                        <a:t>Discussão sobre os critérios para arbitramento de indenização por danos morais na hipótese de inclusão indevida em cadastro de inadimplentes. </a:t>
                      </a:r>
                      <a:endParaRPr lang="pt-BR"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600" b="1" dirty="0" smtClean="0"/>
                        <a:t>137 </a:t>
                      </a:r>
                      <a:r>
                        <a:rPr lang="pt-BR" sz="1600" dirty="0" smtClean="0"/>
                        <a:t>processos sobrestados</a:t>
                      </a:r>
                      <a:r>
                        <a:rPr lang="pt-BR" sz="1600" baseline="0" dirty="0" smtClean="0"/>
                        <a:t> no TJ/PR</a:t>
                      </a:r>
                      <a:endParaRPr lang="pt-BR" sz="1600" dirty="0" smtClean="0"/>
                    </a:p>
                    <a:p>
                      <a:pPr algn="ctr"/>
                      <a:endParaRPr lang="pt-BR" sz="1600" dirty="0"/>
                    </a:p>
                  </a:txBody>
                  <a:tcPr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5508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8796207" cy="1320800"/>
          </a:xfrm>
        </p:spPr>
        <p:txBody>
          <a:bodyPr/>
          <a:lstStyle/>
          <a:p>
            <a:r>
              <a:rPr lang="pt-BR" dirty="0" smtClean="0">
                <a:solidFill>
                  <a:schemeClr val="accent2">
                    <a:lumMod val="75000"/>
                  </a:schemeClr>
                </a:solidFill>
              </a:rPr>
              <a:t>O Núcleo de Gerenciamento de Precedentes (NUGEP)</a:t>
            </a:r>
            <a:endParaRPr lang="pt-BR" dirty="0">
              <a:solidFill>
                <a:schemeClr val="accent2">
                  <a:lumMod val="75000"/>
                </a:schemeClr>
              </a:solidFill>
            </a:endParaRPr>
          </a:p>
        </p:txBody>
      </p:sp>
      <p:sp>
        <p:nvSpPr>
          <p:cNvPr id="3" name="Título 1"/>
          <p:cNvSpPr txBox="1">
            <a:spLocks/>
          </p:cNvSpPr>
          <p:nvPr/>
        </p:nvSpPr>
        <p:spPr>
          <a:xfrm>
            <a:off x="477795" y="2010032"/>
            <a:ext cx="8460760" cy="461318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2400" dirty="0">
                <a:solidFill>
                  <a:schemeClr val="accent2">
                    <a:lumMod val="75000"/>
                  </a:schemeClr>
                </a:solidFill>
              </a:rPr>
              <a:t>O </a:t>
            </a:r>
            <a:r>
              <a:rPr lang="pt-BR" sz="2400" dirty="0" smtClean="0">
                <a:solidFill>
                  <a:schemeClr val="accent2">
                    <a:lumMod val="75000"/>
                  </a:schemeClr>
                </a:solidFill>
              </a:rPr>
              <a:t>NUGEP </a:t>
            </a:r>
            <a:r>
              <a:rPr lang="pt-BR" sz="2400" dirty="0">
                <a:solidFill>
                  <a:schemeClr val="accent2">
                    <a:lumMod val="75000"/>
                  </a:schemeClr>
                </a:solidFill>
              </a:rPr>
              <a:t>é fruto das mudanças que estão ocorrendo no Novo Poder Judiciário.</a:t>
            </a:r>
          </a:p>
          <a:p>
            <a:pPr>
              <a:spcAft>
                <a:spcPts val="1800"/>
              </a:spcAft>
            </a:pPr>
            <a:r>
              <a:rPr lang="pt-BR" sz="2400" dirty="0" smtClean="0">
                <a:solidFill>
                  <a:schemeClr val="accent2">
                    <a:lumMod val="75000"/>
                  </a:schemeClr>
                </a:solidFill>
              </a:rPr>
              <a:t>Inicialmente</a:t>
            </a:r>
            <a:r>
              <a:rPr lang="pt-BR" sz="2400" dirty="0">
                <a:solidFill>
                  <a:schemeClr val="accent2">
                    <a:lumMod val="75000"/>
                  </a:schemeClr>
                </a:solidFill>
              </a:rPr>
              <a:t>, o Núcleo de Repercussão Geral e Recursos Repetitivos - NURER foi instituído no Tribunal de Justiça do Estado do Paraná por meio da Resolução nº 84, de 25.03.2013, do Órgão Especial (alterada pela Resolução nº 136, de 23.02.2015, do Órgão Especial), para dar efetividade à Resolução nº 160, de 19.10.2012, do Conselho Nacional de Justiça, como unidade permanente vinculada ao Gabinete da 1ª Vice-Presidência do Tribunal de Justiça do Estado do Paraná</a:t>
            </a:r>
            <a:r>
              <a:rPr lang="pt-BR" sz="2400" dirty="0" smtClean="0">
                <a:solidFill>
                  <a:schemeClr val="accent2">
                    <a:lumMod val="75000"/>
                  </a:schemeClr>
                </a:solidFill>
              </a:rPr>
              <a:t>.</a:t>
            </a:r>
            <a:endParaRPr lang="pt-BR" sz="2400" dirty="0">
              <a:solidFill>
                <a:schemeClr val="accent2">
                  <a:lumMod val="75000"/>
                </a:schemeClr>
              </a:solidFill>
            </a:endParaRP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1807001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
        <p:nvSpPr>
          <p:cNvPr id="6" name="Título 5"/>
          <p:cNvSpPr>
            <a:spLocks noGrp="1"/>
          </p:cNvSpPr>
          <p:nvPr>
            <p:ph type="title"/>
          </p:nvPr>
        </p:nvSpPr>
        <p:spPr>
          <a:xfrm>
            <a:off x="496098" y="609600"/>
            <a:ext cx="8596668" cy="1320800"/>
          </a:xfrm>
        </p:spPr>
        <p:txBody>
          <a:bodyPr/>
          <a:lstStyle/>
          <a:p>
            <a:r>
              <a:rPr lang="pt-BR" dirty="0">
                <a:solidFill>
                  <a:schemeClr val="accent2">
                    <a:lumMod val="75000"/>
                  </a:schemeClr>
                </a:solidFill>
              </a:rPr>
              <a:t>Códigos utilizados na Informação dos Despachos - </a:t>
            </a:r>
            <a:r>
              <a:rPr lang="pt-BR" i="1" dirty="0">
                <a:solidFill>
                  <a:schemeClr val="accent2">
                    <a:lumMod val="75000"/>
                  </a:schemeClr>
                </a:solidFill>
              </a:rPr>
              <a:t>JudWin</a:t>
            </a:r>
            <a:endParaRPr lang="pt-BR" dirty="0"/>
          </a:p>
        </p:txBody>
      </p:sp>
      <p:sp>
        <p:nvSpPr>
          <p:cNvPr id="7" name="Título 1"/>
          <p:cNvSpPr txBox="1">
            <a:spLocks/>
          </p:cNvSpPr>
          <p:nvPr/>
        </p:nvSpPr>
        <p:spPr>
          <a:xfrm>
            <a:off x="477795" y="2010032"/>
            <a:ext cx="8460760" cy="461318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spcAft>
                <a:spcPts val="1800"/>
              </a:spcAft>
              <a:buFont typeface="Wingdings" panose="05000000000000000000" pitchFamily="2" charset="2"/>
              <a:buChar char="§"/>
            </a:pPr>
            <a:r>
              <a:rPr lang="pt-BR" sz="2400" dirty="0">
                <a:solidFill>
                  <a:schemeClr val="accent2">
                    <a:lumMod val="75000"/>
                  </a:schemeClr>
                </a:solidFill>
              </a:rPr>
              <a:t>O Código </a:t>
            </a:r>
            <a:r>
              <a:rPr lang="pt-BR" sz="2400" b="1" dirty="0">
                <a:solidFill>
                  <a:schemeClr val="accent2">
                    <a:lumMod val="75000"/>
                  </a:schemeClr>
                </a:solidFill>
              </a:rPr>
              <a:t>10 (Processo Sobrestado) </a:t>
            </a:r>
            <a:r>
              <a:rPr lang="pt-BR" sz="2400" dirty="0">
                <a:solidFill>
                  <a:schemeClr val="accent2">
                    <a:lumMod val="75000"/>
                  </a:schemeClr>
                </a:solidFill>
              </a:rPr>
              <a:t>deve ser utilizado </a:t>
            </a:r>
            <a:r>
              <a:rPr lang="pt-BR" sz="2400" u="sng" dirty="0">
                <a:solidFill>
                  <a:schemeClr val="accent2">
                    <a:lumMod val="75000"/>
                  </a:schemeClr>
                </a:solidFill>
              </a:rPr>
              <a:t>apenas quando determinada a suspensão/sobrestamento de feitos em função de tema afetado pelo Tribunais </a:t>
            </a:r>
            <a:r>
              <a:rPr lang="pt-BR" sz="2400" u="sng" dirty="0" smtClean="0">
                <a:solidFill>
                  <a:schemeClr val="accent2">
                    <a:lumMod val="75000"/>
                  </a:schemeClr>
                </a:solidFill>
              </a:rPr>
              <a:t>Superiores</a:t>
            </a:r>
            <a:r>
              <a:rPr lang="pt-BR" sz="2400" dirty="0" smtClean="0">
                <a:solidFill>
                  <a:schemeClr val="accent2">
                    <a:lumMod val="75000"/>
                  </a:schemeClr>
                </a:solidFill>
              </a:rPr>
              <a:t>;</a:t>
            </a:r>
            <a:endParaRPr lang="pt-BR" sz="2400" dirty="0">
              <a:solidFill>
                <a:schemeClr val="accent2">
                  <a:lumMod val="75000"/>
                </a:schemeClr>
              </a:solidFill>
            </a:endParaRPr>
          </a:p>
          <a:p>
            <a:pPr marL="342900" indent="-342900">
              <a:spcAft>
                <a:spcPts val="1800"/>
              </a:spcAft>
              <a:buFont typeface="Wingdings" panose="05000000000000000000" pitchFamily="2" charset="2"/>
              <a:buChar char="§"/>
            </a:pPr>
            <a:r>
              <a:rPr lang="pt-BR" sz="2400" dirty="0">
                <a:solidFill>
                  <a:schemeClr val="accent2">
                    <a:lumMod val="75000"/>
                  </a:schemeClr>
                </a:solidFill>
              </a:rPr>
              <a:t>Para outros tipos de suspensão, como morte ou perda da capacidade processual, convenção das partes, IRDR, motivo de força maior, depender do julgamento de outra causa etc. </a:t>
            </a:r>
            <a:r>
              <a:rPr lang="pt-BR" sz="2400" dirty="0" smtClean="0">
                <a:solidFill>
                  <a:schemeClr val="accent2">
                    <a:lumMod val="75000"/>
                  </a:schemeClr>
                </a:solidFill>
              </a:rPr>
              <a:t>(art</a:t>
            </a:r>
            <a:r>
              <a:rPr lang="pt-BR" sz="2400" dirty="0">
                <a:solidFill>
                  <a:schemeClr val="accent2">
                    <a:lumMod val="75000"/>
                  </a:schemeClr>
                </a:solidFill>
              </a:rPr>
              <a:t>. 313, NCPC), utilizar o </a:t>
            </a:r>
            <a:r>
              <a:rPr lang="pt-BR" sz="2400" b="1" dirty="0">
                <a:solidFill>
                  <a:schemeClr val="accent2">
                    <a:lumMod val="75000"/>
                  </a:schemeClr>
                </a:solidFill>
              </a:rPr>
              <a:t>Código 18 (Processo Suspenso)</a:t>
            </a:r>
            <a:r>
              <a:rPr lang="pt-BR" sz="2400" dirty="0">
                <a:solidFill>
                  <a:schemeClr val="accent2">
                    <a:lumMod val="75000"/>
                  </a:schemeClr>
                </a:solidFill>
              </a:rPr>
              <a:t>.</a:t>
            </a:r>
            <a:endParaRPr lang="pt-BR" sz="2400" dirty="0">
              <a:solidFill>
                <a:schemeClr val="accent2">
                  <a:lumMod val="75000"/>
                </a:schemeClr>
              </a:solidFill>
            </a:endParaRPr>
          </a:p>
        </p:txBody>
      </p:sp>
    </p:spTree>
    <p:extLst>
      <p:ext uri="{BB962C8B-B14F-4D97-AF65-F5344CB8AC3E}">
        <p14:creationId xmlns:p14="http://schemas.microsoft.com/office/powerpoint/2010/main" val="94636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
        <p:nvSpPr>
          <p:cNvPr id="6" name="Título 5"/>
          <p:cNvSpPr>
            <a:spLocks noGrp="1"/>
          </p:cNvSpPr>
          <p:nvPr>
            <p:ph type="title"/>
          </p:nvPr>
        </p:nvSpPr>
        <p:spPr>
          <a:xfrm>
            <a:off x="496098" y="609600"/>
            <a:ext cx="8596668" cy="1320800"/>
          </a:xfrm>
        </p:spPr>
        <p:txBody>
          <a:bodyPr/>
          <a:lstStyle/>
          <a:p>
            <a:r>
              <a:rPr lang="pt-BR" dirty="0">
                <a:solidFill>
                  <a:schemeClr val="accent2">
                    <a:lumMod val="75000"/>
                  </a:schemeClr>
                </a:solidFill>
              </a:rPr>
              <a:t>Importância dos dados relativos ao sobrestamento/suspensão dos feitos</a:t>
            </a:r>
            <a:endParaRPr lang="pt-BR" dirty="0"/>
          </a:p>
        </p:txBody>
      </p:sp>
      <p:sp>
        <p:nvSpPr>
          <p:cNvPr id="7" name="Título 1"/>
          <p:cNvSpPr txBox="1">
            <a:spLocks/>
          </p:cNvSpPr>
          <p:nvPr/>
        </p:nvSpPr>
        <p:spPr>
          <a:xfrm>
            <a:off x="477795" y="2010032"/>
            <a:ext cx="8460760" cy="461318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spcAft>
                <a:spcPts val="1800"/>
              </a:spcAft>
              <a:buFont typeface="Wingdings" panose="05000000000000000000" pitchFamily="2" charset="2"/>
              <a:buChar char="§"/>
            </a:pPr>
            <a:r>
              <a:rPr lang="pt-BR" sz="2400" dirty="0">
                <a:solidFill>
                  <a:schemeClr val="accent2">
                    <a:lumMod val="75000"/>
                  </a:schemeClr>
                </a:solidFill>
              </a:rPr>
              <a:t>O feito passará a constar nos relatórios de suspensão/sobrestamento, possibilitando monitoramento e gestão do </a:t>
            </a:r>
            <a:r>
              <a:rPr lang="pt-BR" sz="2400" dirty="0" smtClean="0">
                <a:solidFill>
                  <a:schemeClr val="accent2">
                    <a:lumMod val="75000"/>
                  </a:schemeClr>
                </a:solidFill>
              </a:rPr>
              <a:t>acervo;</a:t>
            </a:r>
            <a:endParaRPr lang="pt-BR" sz="2400" dirty="0">
              <a:solidFill>
                <a:schemeClr val="accent2">
                  <a:lumMod val="75000"/>
                </a:schemeClr>
              </a:solidFill>
            </a:endParaRPr>
          </a:p>
          <a:p>
            <a:pPr marL="342900" indent="-342900">
              <a:spcAft>
                <a:spcPts val="1800"/>
              </a:spcAft>
              <a:buFont typeface="Wingdings" panose="05000000000000000000" pitchFamily="2" charset="2"/>
              <a:buChar char="§"/>
            </a:pPr>
            <a:r>
              <a:rPr lang="pt-BR" sz="2400" dirty="0">
                <a:solidFill>
                  <a:schemeClr val="accent2">
                    <a:lumMod val="75000"/>
                  </a:schemeClr>
                </a:solidFill>
              </a:rPr>
              <a:t>O feito deixará de constar no relatório dos 100 </a:t>
            </a:r>
            <a:r>
              <a:rPr lang="pt-BR" sz="2400" dirty="0" smtClean="0">
                <a:solidFill>
                  <a:schemeClr val="accent2">
                    <a:lumMod val="75000"/>
                  </a:schemeClr>
                </a:solidFill>
              </a:rPr>
              <a:t>dias; </a:t>
            </a:r>
          </a:p>
          <a:p>
            <a:pPr marL="342900" indent="-342900">
              <a:spcAft>
                <a:spcPts val="1800"/>
              </a:spcAft>
              <a:buFont typeface="Wingdings" panose="05000000000000000000" pitchFamily="2" charset="2"/>
              <a:buChar char="§"/>
            </a:pPr>
            <a:r>
              <a:rPr lang="pt-BR" sz="2400" dirty="0" smtClean="0">
                <a:solidFill>
                  <a:schemeClr val="accent2">
                    <a:lumMod val="75000"/>
                  </a:schemeClr>
                </a:solidFill>
              </a:rPr>
              <a:t>Geração </a:t>
            </a:r>
            <a:r>
              <a:rPr lang="pt-BR" sz="2400" dirty="0">
                <a:solidFill>
                  <a:schemeClr val="accent2">
                    <a:lumMod val="75000"/>
                  </a:schemeClr>
                </a:solidFill>
              </a:rPr>
              <a:t>automática da certidão de sobrestamento quando o processo é devolvido (fase 12) pela seção da </a:t>
            </a:r>
            <a:r>
              <a:rPr lang="pt-BR" sz="2400" dirty="0" smtClean="0">
                <a:solidFill>
                  <a:schemeClr val="accent2">
                    <a:lumMod val="75000"/>
                  </a:schemeClr>
                </a:solidFill>
              </a:rPr>
              <a:t>Câmara.</a:t>
            </a:r>
          </a:p>
          <a:p>
            <a:pPr>
              <a:spcAft>
                <a:spcPts val="1800"/>
              </a:spcAft>
            </a:pPr>
            <a:endParaRPr lang="pt-BR" sz="2400" dirty="0" smtClean="0">
              <a:solidFill>
                <a:schemeClr val="accent2">
                  <a:lumMod val="75000"/>
                </a:schemeClr>
              </a:solidFill>
            </a:endParaRPr>
          </a:p>
          <a:p>
            <a:pPr>
              <a:spcAft>
                <a:spcPts val="1800"/>
              </a:spcAft>
            </a:pPr>
            <a:endParaRPr lang="pt-BR" sz="2400" dirty="0">
              <a:solidFill>
                <a:schemeClr val="accent2">
                  <a:lumMod val="75000"/>
                </a:schemeClr>
              </a:solidFill>
            </a:endParaRPr>
          </a:p>
        </p:txBody>
      </p:sp>
    </p:spTree>
    <p:extLst>
      <p:ext uri="{BB962C8B-B14F-4D97-AF65-F5344CB8AC3E}">
        <p14:creationId xmlns:p14="http://schemas.microsoft.com/office/powerpoint/2010/main" val="614952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9003956" cy="1320800"/>
          </a:xfrm>
        </p:spPr>
        <p:txBody>
          <a:bodyPr/>
          <a:lstStyle/>
          <a:p>
            <a:r>
              <a:rPr lang="pt-BR" dirty="0" smtClean="0">
                <a:solidFill>
                  <a:schemeClr val="accent2">
                    <a:lumMod val="75000"/>
                  </a:schemeClr>
                </a:solidFill>
              </a:rPr>
              <a:t>Suspensão de Processos no Sistema </a:t>
            </a:r>
            <a:r>
              <a:rPr lang="pt-BR" i="1" dirty="0" smtClean="0">
                <a:solidFill>
                  <a:schemeClr val="accent2">
                    <a:lumMod val="75000"/>
                  </a:schemeClr>
                </a:solidFill>
              </a:rPr>
              <a:t>JudWin</a:t>
            </a:r>
            <a:endParaRPr lang="pt-BR" i="1" dirty="0">
              <a:solidFill>
                <a:schemeClr val="accent2">
                  <a:lumMod val="75000"/>
                </a:schemeClr>
              </a:solidFill>
            </a:endParaRPr>
          </a:p>
        </p:txBody>
      </p:sp>
      <p:sp>
        <p:nvSpPr>
          <p:cNvPr id="3" name="Título 1"/>
          <p:cNvSpPr txBox="1">
            <a:spLocks/>
          </p:cNvSpPr>
          <p:nvPr/>
        </p:nvSpPr>
        <p:spPr>
          <a:xfrm>
            <a:off x="477795" y="1515762"/>
            <a:ext cx="8460760" cy="510746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1800" dirty="0">
                <a:solidFill>
                  <a:schemeClr val="accent2">
                    <a:lumMod val="75000"/>
                  </a:schemeClr>
                </a:solidFill>
              </a:rPr>
              <a:t>Proferida decisão que determina o sobrestamento do processo, o gabinete </a:t>
            </a:r>
            <a:r>
              <a:rPr lang="pt-BR" sz="1800" dirty="0" smtClean="0">
                <a:solidFill>
                  <a:schemeClr val="accent2">
                    <a:lumMod val="75000"/>
                  </a:schemeClr>
                </a:solidFill>
              </a:rPr>
              <a:t>indicará o </a:t>
            </a:r>
            <a:r>
              <a:rPr lang="pt-BR" sz="1800" dirty="0">
                <a:solidFill>
                  <a:schemeClr val="accent2">
                    <a:lumMod val="75000"/>
                  </a:schemeClr>
                </a:solidFill>
              </a:rPr>
              <a:t>código de despacho </a:t>
            </a:r>
            <a:r>
              <a:rPr lang="pt-BR" sz="1800" b="1" dirty="0">
                <a:solidFill>
                  <a:schemeClr val="accent2">
                    <a:lumMod val="75000"/>
                  </a:schemeClr>
                </a:solidFill>
              </a:rPr>
              <a:t>10 – Processo Sobrestado </a:t>
            </a:r>
            <a:r>
              <a:rPr lang="pt-BR" sz="1800" dirty="0">
                <a:solidFill>
                  <a:schemeClr val="accent2">
                    <a:lumMod val="75000"/>
                  </a:schemeClr>
                </a:solidFill>
              </a:rPr>
              <a:t>e, com posterior clique no </a:t>
            </a:r>
            <a:r>
              <a:rPr lang="pt-BR" sz="1800" dirty="0" smtClean="0">
                <a:solidFill>
                  <a:schemeClr val="accent2">
                    <a:lumMod val="75000"/>
                  </a:schemeClr>
                </a:solidFill>
              </a:rPr>
              <a:t>botão “</a:t>
            </a:r>
            <a:r>
              <a:rPr lang="pt-BR" sz="1800" dirty="0">
                <a:solidFill>
                  <a:schemeClr val="accent2">
                    <a:lumMod val="75000"/>
                  </a:schemeClr>
                </a:solidFill>
              </a:rPr>
              <a:t>Sobrestamento”, será feita seleção do(s) tema(s) a que o feito ficará vinculado:</a:t>
            </a: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3225" y="2639478"/>
            <a:ext cx="4133096" cy="3983744"/>
          </a:xfrm>
          <a:prstGeom prst="rect">
            <a:avLst/>
          </a:prstGeom>
        </p:spPr>
      </p:pic>
    </p:spTree>
    <p:extLst>
      <p:ext uri="{BB962C8B-B14F-4D97-AF65-F5344CB8AC3E}">
        <p14:creationId xmlns:p14="http://schemas.microsoft.com/office/powerpoint/2010/main" val="780949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477795" y="420130"/>
            <a:ext cx="8460760" cy="62030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1800" dirty="0">
                <a:solidFill>
                  <a:schemeClr val="accent2">
                    <a:lumMod val="75000"/>
                  </a:schemeClr>
                </a:solidFill>
              </a:rPr>
              <a:t>Caso a determinação de sobrestamento seja feita por meio de acórdão, </a:t>
            </a:r>
            <a:r>
              <a:rPr lang="pt-BR" sz="1800" dirty="0" smtClean="0">
                <a:solidFill>
                  <a:schemeClr val="accent2">
                    <a:lumMod val="75000"/>
                  </a:schemeClr>
                </a:solidFill>
              </a:rPr>
              <a:t>para informar </a:t>
            </a:r>
            <a:r>
              <a:rPr lang="pt-BR" sz="1800" dirty="0">
                <a:solidFill>
                  <a:schemeClr val="accent2">
                    <a:lumMod val="75000"/>
                  </a:schemeClr>
                </a:solidFill>
              </a:rPr>
              <a:t>o sistema o gabinete deverá marcar “Sim” para </a:t>
            </a:r>
            <a:r>
              <a:rPr lang="pt-BR" sz="1800">
                <a:solidFill>
                  <a:schemeClr val="accent2">
                    <a:lumMod val="75000"/>
                  </a:schemeClr>
                </a:solidFill>
              </a:rPr>
              <a:t>“</a:t>
            </a:r>
            <a:r>
              <a:rPr lang="pt-BR" sz="1800" smtClean="0">
                <a:solidFill>
                  <a:schemeClr val="accent2">
                    <a:lumMod val="75000"/>
                  </a:schemeClr>
                </a:solidFill>
              </a:rPr>
              <a:t>Houve Sobrestamento</a:t>
            </a:r>
            <a:r>
              <a:rPr lang="pt-BR" sz="1800" dirty="0" smtClean="0">
                <a:solidFill>
                  <a:schemeClr val="accent2">
                    <a:lumMod val="75000"/>
                  </a:schemeClr>
                </a:solidFill>
              </a:rPr>
              <a:t>”, habilitando</a:t>
            </a:r>
            <a:r>
              <a:rPr lang="pt-BR" sz="1800" dirty="0">
                <a:solidFill>
                  <a:schemeClr val="accent2">
                    <a:lumMod val="75000"/>
                  </a:schemeClr>
                </a:solidFill>
              </a:rPr>
              <a:t>, dessa forma, o botão “Sobrestamento” que dá acesso à </a:t>
            </a:r>
            <a:r>
              <a:rPr lang="pt-BR" sz="1800" dirty="0" smtClean="0">
                <a:solidFill>
                  <a:schemeClr val="accent2">
                    <a:lumMod val="75000"/>
                  </a:schemeClr>
                </a:solidFill>
              </a:rPr>
              <a:t>tabela para </a:t>
            </a:r>
            <a:r>
              <a:rPr lang="pt-BR" sz="1800" dirty="0">
                <a:solidFill>
                  <a:schemeClr val="accent2">
                    <a:lumMod val="75000"/>
                  </a:schemeClr>
                </a:solidFill>
              </a:rPr>
              <a:t>vinculação do respectivo tema:</a:t>
            </a: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465" y="1894115"/>
            <a:ext cx="6140572" cy="4615962"/>
          </a:xfrm>
          <a:prstGeom prst="rect">
            <a:avLst/>
          </a:prstGeom>
        </p:spPr>
      </p:pic>
    </p:spTree>
    <p:extLst>
      <p:ext uri="{BB962C8B-B14F-4D97-AF65-F5344CB8AC3E}">
        <p14:creationId xmlns:p14="http://schemas.microsoft.com/office/powerpoint/2010/main" val="503038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094" y="878733"/>
            <a:ext cx="6848161" cy="5203508"/>
          </a:xfrm>
          <a:prstGeom prst="rect">
            <a:avLst/>
          </a:prstGeom>
        </p:spPr>
      </p:pic>
    </p:spTree>
    <p:extLst>
      <p:ext uri="{BB962C8B-B14F-4D97-AF65-F5344CB8AC3E}">
        <p14:creationId xmlns:p14="http://schemas.microsoft.com/office/powerpoint/2010/main" val="1835079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477795" y="420130"/>
            <a:ext cx="8460760" cy="620309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1800" dirty="0">
                <a:solidFill>
                  <a:schemeClr val="accent2">
                    <a:lumMod val="75000"/>
                  </a:schemeClr>
                </a:solidFill>
              </a:rPr>
              <a:t>Quando os autos chegarem à seção da Câmara, </a:t>
            </a:r>
            <a:r>
              <a:rPr lang="pt-BR" sz="1800" dirty="0" smtClean="0">
                <a:solidFill>
                  <a:schemeClr val="accent2">
                    <a:lumMod val="75000"/>
                  </a:schemeClr>
                </a:solidFill>
              </a:rPr>
              <a:t>será inserida </a:t>
            </a:r>
            <a:r>
              <a:rPr lang="pt-BR" sz="1800" dirty="0">
                <a:solidFill>
                  <a:schemeClr val="accent2">
                    <a:lumMod val="75000"/>
                  </a:schemeClr>
                </a:solidFill>
              </a:rPr>
              <a:t>a fase </a:t>
            </a:r>
            <a:r>
              <a:rPr lang="pt-BR" sz="1800" b="1" dirty="0">
                <a:solidFill>
                  <a:schemeClr val="accent2">
                    <a:lumMod val="75000"/>
                  </a:schemeClr>
                </a:solidFill>
              </a:rPr>
              <a:t>12 – Devolução (Conclusão) </a:t>
            </a:r>
            <a:r>
              <a:rPr lang="pt-BR" sz="1800" dirty="0">
                <a:solidFill>
                  <a:schemeClr val="accent2">
                    <a:lumMod val="75000"/>
                  </a:schemeClr>
                </a:solidFill>
              </a:rPr>
              <a:t>ou a fase </a:t>
            </a:r>
            <a:r>
              <a:rPr lang="pt-BR" sz="1800" b="1" dirty="0" smtClean="0">
                <a:solidFill>
                  <a:schemeClr val="accent2">
                    <a:lumMod val="75000"/>
                  </a:schemeClr>
                </a:solidFill>
              </a:rPr>
              <a:t>50 – </a:t>
            </a:r>
            <a:r>
              <a:rPr lang="pt-BR" sz="1800" b="1" dirty="0">
                <a:solidFill>
                  <a:schemeClr val="accent2">
                    <a:lumMod val="75000"/>
                  </a:schemeClr>
                </a:solidFill>
              </a:rPr>
              <a:t>Devolução de Remessa Gabinete</a:t>
            </a:r>
            <a:r>
              <a:rPr lang="pt-BR" sz="1800" dirty="0">
                <a:solidFill>
                  <a:schemeClr val="accent2">
                    <a:lumMod val="75000"/>
                  </a:schemeClr>
                </a:solidFill>
              </a:rPr>
              <a:t>, momento em que </a:t>
            </a:r>
            <a:r>
              <a:rPr lang="pt-BR" sz="1800" dirty="0" smtClean="0">
                <a:solidFill>
                  <a:schemeClr val="accent2">
                    <a:lumMod val="75000"/>
                  </a:schemeClr>
                </a:solidFill>
              </a:rPr>
              <a:t>a seção </a:t>
            </a:r>
            <a:r>
              <a:rPr lang="pt-BR" sz="1800" dirty="0">
                <a:solidFill>
                  <a:schemeClr val="accent2">
                    <a:lumMod val="75000"/>
                  </a:schemeClr>
                </a:solidFill>
              </a:rPr>
              <a:t>deve confirmar se as informações de </a:t>
            </a:r>
            <a:r>
              <a:rPr lang="pt-BR" sz="1800" dirty="0" smtClean="0">
                <a:solidFill>
                  <a:schemeClr val="accent2">
                    <a:lumMod val="75000"/>
                  </a:schemeClr>
                </a:solidFill>
              </a:rPr>
              <a:t>sobrestamento inseridas </a:t>
            </a:r>
            <a:r>
              <a:rPr lang="pt-BR" sz="1800" dirty="0">
                <a:solidFill>
                  <a:schemeClr val="accent2">
                    <a:lumMod val="75000"/>
                  </a:schemeClr>
                </a:solidFill>
              </a:rPr>
              <a:t>no sistema </a:t>
            </a:r>
            <a:r>
              <a:rPr lang="pt-BR" sz="1800" dirty="0" smtClean="0">
                <a:solidFill>
                  <a:schemeClr val="accent2">
                    <a:lumMod val="75000"/>
                  </a:schemeClr>
                </a:solidFill>
              </a:rPr>
              <a:t>correspondem </a:t>
            </a:r>
            <a:r>
              <a:rPr lang="pt-BR" sz="1800" dirty="0">
                <a:solidFill>
                  <a:schemeClr val="accent2">
                    <a:lumMod val="75000"/>
                  </a:schemeClr>
                </a:solidFill>
              </a:rPr>
              <a:t>ao teor da decisão</a:t>
            </a:r>
            <a:r>
              <a:rPr lang="pt-BR" sz="1800" dirty="0" smtClean="0">
                <a:solidFill>
                  <a:schemeClr val="accent2">
                    <a:lumMod val="75000"/>
                  </a:schemeClr>
                </a:solidFill>
              </a:rPr>
              <a:t>. Em </a:t>
            </a:r>
            <a:r>
              <a:rPr lang="pt-BR" sz="1800" dirty="0">
                <a:solidFill>
                  <a:schemeClr val="accent2">
                    <a:lumMod val="75000"/>
                  </a:schemeClr>
                </a:solidFill>
              </a:rPr>
              <a:t>ambos os casos será gerada automaticamente </a:t>
            </a:r>
            <a:r>
              <a:rPr lang="pt-BR" sz="1800" dirty="0" smtClean="0">
                <a:solidFill>
                  <a:schemeClr val="accent2">
                    <a:lumMod val="75000"/>
                  </a:schemeClr>
                </a:solidFill>
              </a:rPr>
              <a:t>pelo sistema </a:t>
            </a:r>
            <a:r>
              <a:rPr lang="pt-BR" sz="1800" i="1" dirty="0" smtClean="0">
                <a:solidFill>
                  <a:schemeClr val="accent2">
                    <a:lumMod val="75000"/>
                  </a:schemeClr>
                </a:solidFill>
              </a:rPr>
              <a:t>JudWin</a:t>
            </a:r>
            <a:r>
              <a:rPr lang="pt-BR" sz="1800" dirty="0" smtClean="0">
                <a:solidFill>
                  <a:schemeClr val="accent2">
                    <a:lumMod val="75000"/>
                  </a:schemeClr>
                </a:solidFill>
              </a:rPr>
              <a:t> </a:t>
            </a:r>
            <a:r>
              <a:rPr lang="pt-BR" sz="1800" dirty="0">
                <a:solidFill>
                  <a:schemeClr val="accent2">
                    <a:lumMod val="75000"/>
                  </a:schemeClr>
                </a:solidFill>
              </a:rPr>
              <a:t>a </a:t>
            </a:r>
            <a:r>
              <a:rPr lang="pt-BR" sz="1800" b="1" dirty="0">
                <a:solidFill>
                  <a:schemeClr val="accent2">
                    <a:lumMod val="75000"/>
                  </a:schemeClr>
                </a:solidFill>
              </a:rPr>
              <a:t>certidão de sobrestamento</a:t>
            </a:r>
            <a:r>
              <a:rPr lang="pt-BR" sz="1800" dirty="0" smtClean="0">
                <a:solidFill>
                  <a:schemeClr val="accent2">
                    <a:lumMod val="75000"/>
                  </a:schemeClr>
                </a:solidFill>
              </a:rPr>
              <a:t>:</a:t>
            </a:r>
          </a:p>
          <a:p>
            <a:pPr>
              <a:spcAft>
                <a:spcPts val="1800"/>
              </a:spcAft>
            </a:pPr>
            <a:endParaRPr lang="pt-BR" sz="1800" dirty="0">
              <a:solidFill>
                <a:schemeClr val="accent2">
                  <a:lumMod val="75000"/>
                </a:schemeClr>
              </a:solidFill>
            </a:endParaRPr>
          </a:p>
          <a:p>
            <a:pPr>
              <a:spcAft>
                <a:spcPts val="1800"/>
              </a:spcAft>
            </a:pPr>
            <a:endParaRPr lang="pt-BR" sz="1800" dirty="0" smtClean="0">
              <a:solidFill>
                <a:schemeClr val="accent2">
                  <a:lumMod val="75000"/>
                </a:schemeClr>
              </a:solidFill>
            </a:endParaRPr>
          </a:p>
          <a:p>
            <a:pPr>
              <a:spcAft>
                <a:spcPts val="1800"/>
              </a:spcAft>
            </a:pPr>
            <a:endParaRPr lang="pt-BR" sz="1800" dirty="0">
              <a:solidFill>
                <a:schemeClr val="accent2">
                  <a:lumMod val="75000"/>
                </a:schemeClr>
              </a:solidFill>
            </a:endParaRPr>
          </a:p>
          <a:p>
            <a:pPr>
              <a:spcAft>
                <a:spcPts val="1800"/>
              </a:spcAft>
            </a:pPr>
            <a:endParaRPr lang="pt-BR" sz="1800" dirty="0" smtClean="0">
              <a:solidFill>
                <a:schemeClr val="accent2">
                  <a:lumMod val="75000"/>
                </a:schemeClr>
              </a:solidFill>
            </a:endParaRPr>
          </a:p>
          <a:p>
            <a:pPr>
              <a:spcAft>
                <a:spcPts val="1800"/>
              </a:spcAft>
            </a:pPr>
            <a:endParaRPr lang="pt-BR" sz="1800" dirty="0" smtClean="0">
              <a:solidFill>
                <a:schemeClr val="accent2">
                  <a:lumMod val="75000"/>
                </a:schemeClr>
              </a:solidFill>
            </a:endParaRPr>
          </a:p>
          <a:p>
            <a:pPr>
              <a:spcAft>
                <a:spcPts val="1800"/>
              </a:spcAft>
            </a:pPr>
            <a:endParaRPr lang="pt-BR" sz="1800" dirty="0" smtClean="0">
              <a:solidFill>
                <a:schemeClr val="accent2">
                  <a:lumMod val="75000"/>
                </a:schemeClr>
              </a:solidFill>
            </a:endParaRPr>
          </a:p>
          <a:p>
            <a:pPr>
              <a:spcAft>
                <a:spcPts val="1800"/>
              </a:spcAft>
            </a:pPr>
            <a:endParaRPr lang="pt-BR" sz="1800" dirty="0">
              <a:solidFill>
                <a:schemeClr val="accent2">
                  <a:lumMod val="75000"/>
                </a:schemeClr>
              </a:solidFill>
            </a:endParaRPr>
          </a:p>
          <a:p>
            <a:r>
              <a:rPr lang="pt-BR" sz="1800" dirty="0">
                <a:solidFill>
                  <a:schemeClr val="accent2">
                    <a:lumMod val="75000"/>
                  </a:schemeClr>
                </a:solidFill>
              </a:rPr>
              <a:t>Com o fim do sobrestamento os autos deverão </a:t>
            </a:r>
            <a:r>
              <a:rPr lang="pt-BR" sz="1800" dirty="0" smtClean="0">
                <a:solidFill>
                  <a:schemeClr val="accent2">
                    <a:lumMod val="75000"/>
                  </a:schemeClr>
                </a:solidFill>
              </a:rPr>
              <a:t>ser conclusos </a:t>
            </a:r>
            <a:r>
              <a:rPr lang="pt-BR" sz="1800" dirty="0">
                <a:solidFill>
                  <a:schemeClr val="accent2">
                    <a:lumMod val="75000"/>
                  </a:schemeClr>
                </a:solidFill>
              </a:rPr>
              <a:t>normalmente ao relator, o qual aplicará a </a:t>
            </a:r>
            <a:r>
              <a:rPr lang="pt-BR" sz="1800" dirty="0" smtClean="0">
                <a:solidFill>
                  <a:schemeClr val="accent2">
                    <a:lumMod val="75000"/>
                  </a:schemeClr>
                </a:solidFill>
              </a:rPr>
              <a:t>tese firmada </a:t>
            </a:r>
            <a:r>
              <a:rPr lang="pt-BR" sz="1800" dirty="0">
                <a:solidFill>
                  <a:schemeClr val="accent2">
                    <a:lumMod val="75000"/>
                  </a:schemeClr>
                </a:solidFill>
              </a:rPr>
              <a:t>no </a:t>
            </a:r>
            <a:r>
              <a:rPr lang="pt-BR" sz="1800" i="1" dirty="0">
                <a:solidFill>
                  <a:schemeClr val="accent2">
                    <a:lumMod val="75000"/>
                  </a:schemeClr>
                </a:solidFill>
              </a:rPr>
              <a:t>leading case</a:t>
            </a:r>
            <a:r>
              <a:rPr lang="pt-BR" sz="1800" dirty="0">
                <a:solidFill>
                  <a:schemeClr val="accent2">
                    <a:lumMod val="75000"/>
                  </a:schemeClr>
                </a:solidFill>
              </a:rPr>
              <a:t>. Assim, haverá a inserção da </a:t>
            </a:r>
            <a:r>
              <a:rPr lang="pt-BR" sz="1800" dirty="0" smtClean="0">
                <a:solidFill>
                  <a:schemeClr val="accent2">
                    <a:lumMod val="75000"/>
                  </a:schemeClr>
                </a:solidFill>
              </a:rPr>
              <a:t>fase </a:t>
            </a:r>
            <a:r>
              <a:rPr lang="pt-BR" sz="1800" b="1" dirty="0" smtClean="0">
                <a:solidFill>
                  <a:schemeClr val="accent2">
                    <a:lumMod val="75000"/>
                  </a:schemeClr>
                </a:solidFill>
              </a:rPr>
              <a:t>11 </a:t>
            </a:r>
            <a:r>
              <a:rPr lang="pt-BR" sz="1800" b="1" dirty="0">
                <a:solidFill>
                  <a:schemeClr val="accent2">
                    <a:lumMod val="75000"/>
                  </a:schemeClr>
                </a:solidFill>
              </a:rPr>
              <a:t>– Conclusão </a:t>
            </a:r>
            <a:r>
              <a:rPr lang="pt-BR" sz="1800" dirty="0">
                <a:solidFill>
                  <a:schemeClr val="accent2">
                    <a:lumMod val="75000"/>
                  </a:schemeClr>
                </a:solidFill>
              </a:rPr>
              <a:t>com complemento </a:t>
            </a:r>
            <a:r>
              <a:rPr lang="pt-BR" sz="1800" b="1" dirty="0">
                <a:solidFill>
                  <a:schemeClr val="accent2">
                    <a:lumMod val="75000"/>
                  </a:schemeClr>
                </a:solidFill>
              </a:rPr>
              <a:t>1 – Relator</a:t>
            </a:r>
            <a:r>
              <a:rPr lang="pt-BR" sz="1800" dirty="0">
                <a:solidFill>
                  <a:schemeClr val="accent2">
                    <a:lumMod val="75000"/>
                  </a:schemeClr>
                </a:solidFill>
              </a:rPr>
              <a:t>.</a:t>
            </a: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438" y="2307992"/>
            <a:ext cx="6049938" cy="2791229"/>
          </a:xfrm>
          <a:prstGeom prst="rect">
            <a:avLst/>
          </a:prstGeom>
        </p:spPr>
      </p:pic>
    </p:spTree>
    <p:extLst>
      <p:ext uri="{BB962C8B-B14F-4D97-AF65-F5344CB8AC3E}">
        <p14:creationId xmlns:p14="http://schemas.microsoft.com/office/powerpoint/2010/main" val="3890355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8796207" cy="1320800"/>
          </a:xfrm>
        </p:spPr>
        <p:txBody>
          <a:bodyPr/>
          <a:lstStyle/>
          <a:p>
            <a:r>
              <a:rPr lang="pt-BR" dirty="0" smtClean="0">
                <a:solidFill>
                  <a:schemeClr val="accent2">
                    <a:lumMod val="75000"/>
                  </a:schemeClr>
                </a:solidFill>
              </a:rPr>
              <a:t>Informações Úteis</a:t>
            </a:r>
            <a:endParaRPr lang="pt-BR" dirty="0">
              <a:solidFill>
                <a:schemeClr val="accent2">
                  <a:lumMod val="75000"/>
                </a:schemeClr>
              </a:solidFill>
            </a:endParaRPr>
          </a:p>
        </p:txBody>
      </p:sp>
      <p:sp>
        <p:nvSpPr>
          <p:cNvPr id="3" name="Título 1"/>
          <p:cNvSpPr txBox="1">
            <a:spLocks/>
          </p:cNvSpPr>
          <p:nvPr/>
        </p:nvSpPr>
        <p:spPr>
          <a:xfrm>
            <a:off x="477795" y="1466334"/>
            <a:ext cx="8460760" cy="510746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2400" dirty="0">
                <a:solidFill>
                  <a:schemeClr val="accent2">
                    <a:lumMod val="75000"/>
                  </a:schemeClr>
                </a:solidFill>
              </a:rPr>
              <a:t>O sítio do NUGEP na rede internet possibilita o acesso de forma dinâmica às informações pertinentes acerca dos processos submetidos à sistemática da repercussão geral ou recurso repetitivo</a:t>
            </a:r>
            <a:r>
              <a:rPr lang="pt-BR" sz="2400" dirty="0" smtClean="0">
                <a:solidFill>
                  <a:schemeClr val="accent2">
                    <a:lumMod val="75000"/>
                  </a:schemeClr>
                </a:solidFill>
              </a:rPr>
              <a:t>.</a:t>
            </a:r>
            <a:endParaRPr lang="pt-BR" sz="2400" dirty="0">
              <a:solidFill>
                <a:schemeClr val="accent2">
                  <a:lumMod val="75000"/>
                </a:schemeClr>
              </a:solidFill>
            </a:endParaRPr>
          </a:p>
          <a:p>
            <a:pPr>
              <a:spcAft>
                <a:spcPts val="1800"/>
              </a:spcAft>
            </a:pPr>
            <a:r>
              <a:rPr lang="pt-BR" sz="2400" dirty="0">
                <a:solidFill>
                  <a:schemeClr val="accent2">
                    <a:lumMod val="75000"/>
                  </a:schemeClr>
                </a:solidFill>
              </a:rPr>
              <a:t>Na página principal, acessível por intermédio do endereço </a:t>
            </a:r>
            <a:r>
              <a:rPr lang="pt-BR" sz="2400" i="1" dirty="0">
                <a:solidFill>
                  <a:schemeClr val="accent2">
                    <a:lumMod val="75000"/>
                  </a:schemeClr>
                </a:solidFill>
              </a:rPr>
              <a:t>www.tjpr.jus.br/nugep</a:t>
            </a:r>
            <a:r>
              <a:rPr lang="pt-BR" sz="2400" dirty="0">
                <a:solidFill>
                  <a:schemeClr val="accent2">
                    <a:lumMod val="75000"/>
                  </a:schemeClr>
                </a:solidFill>
              </a:rPr>
              <a:t> as Consultas Rápidas contêm os </a:t>
            </a:r>
            <a:r>
              <a:rPr lang="pt-BR" sz="2400" i="1" dirty="0">
                <a:solidFill>
                  <a:schemeClr val="accent2">
                    <a:lumMod val="75000"/>
                  </a:schemeClr>
                </a:solidFill>
              </a:rPr>
              <a:t>links</a:t>
            </a:r>
            <a:r>
              <a:rPr lang="pt-BR" sz="2400" dirty="0">
                <a:solidFill>
                  <a:schemeClr val="accent2">
                    <a:lumMod val="75000"/>
                  </a:schemeClr>
                </a:solidFill>
              </a:rPr>
              <a:t> mais utilizados para a obtenção das informações sobre os Incidentes de Assunção de Competência (IAC), Incidentes de Resolução de Demandas Repetitivas (IRDR), repercussão geral e súmulas vinculantes (STF), recursos repetitivos, inclusive organizados por assunto e teses de recursos repetitivos (STJ</a:t>
            </a:r>
            <a:r>
              <a:rPr lang="pt-BR" sz="2400" dirty="0" smtClean="0">
                <a:solidFill>
                  <a:schemeClr val="accent2">
                    <a:lumMod val="75000"/>
                  </a:schemeClr>
                </a:solidFill>
              </a:rPr>
              <a:t>) e </a:t>
            </a:r>
            <a:r>
              <a:rPr lang="pt-BR" sz="2400" dirty="0">
                <a:solidFill>
                  <a:schemeClr val="accent2">
                    <a:lumMod val="75000"/>
                  </a:schemeClr>
                </a:solidFill>
              </a:rPr>
              <a:t>acesso rápido aos temas </a:t>
            </a:r>
            <a:r>
              <a:rPr lang="pt-BR" sz="2400" dirty="0" smtClean="0">
                <a:solidFill>
                  <a:schemeClr val="accent2">
                    <a:lumMod val="75000"/>
                  </a:schemeClr>
                </a:solidFill>
              </a:rPr>
              <a:t>264</a:t>
            </a:r>
            <a:r>
              <a:rPr lang="pt-BR" sz="2400" dirty="0">
                <a:solidFill>
                  <a:schemeClr val="accent2">
                    <a:lumMod val="75000"/>
                  </a:schemeClr>
                </a:solidFill>
              </a:rPr>
              <a:t>, 265, 284 e 285 do </a:t>
            </a:r>
            <a:r>
              <a:rPr lang="pt-BR" sz="2400" dirty="0" smtClean="0">
                <a:solidFill>
                  <a:schemeClr val="accent2">
                    <a:lumMod val="75000"/>
                  </a:schemeClr>
                </a:solidFill>
              </a:rPr>
              <a:t>STF (expurgos </a:t>
            </a:r>
            <a:r>
              <a:rPr lang="pt-BR" sz="2400" dirty="0">
                <a:solidFill>
                  <a:schemeClr val="accent2">
                    <a:lumMod val="75000"/>
                  </a:schemeClr>
                </a:solidFill>
              </a:rPr>
              <a:t>inflacionários</a:t>
            </a:r>
            <a:r>
              <a:rPr lang="pt-BR" sz="2400" dirty="0" smtClean="0">
                <a:solidFill>
                  <a:schemeClr val="accent2">
                    <a:lumMod val="75000"/>
                  </a:schemeClr>
                </a:solidFill>
              </a:rPr>
              <a:t>).</a:t>
            </a:r>
            <a:endParaRPr lang="pt-BR" sz="2400" dirty="0">
              <a:solidFill>
                <a:schemeClr val="accent2">
                  <a:lumMod val="75000"/>
                </a:schemeClr>
              </a:solidFill>
            </a:endParaRP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1951537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77795" y="337752"/>
            <a:ext cx="8460760" cy="628547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dirty="0">
                <a:solidFill>
                  <a:schemeClr val="accent2">
                    <a:lumMod val="75000"/>
                  </a:schemeClr>
                </a:solidFill>
              </a:rPr>
              <a:t>Há páginas específicas dos </a:t>
            </a:r>
            <a:r>
              <a:rPr lang="pt-BR" sz="2400" i="1" dirty="0">
                <a:solidFill>
                  <a:schemeClr val="accent2">
                    <a:lumMod val="75000"/>
                  </a:schemeClr>
                </a:solidFill>
              </a:rPr>
              <a:t>Incidentes de Assunção de Competência (IAC) </a:t>
            </a:r>
            <a:r>
              <a:rPr lang="pt-BR" sz="2400" dirty="0">
                <a:solidFill>
                  <a:schemeClr val="accent2">
                    <a:lumMod val="75000"/>
                  </a:schemeClr>
                </a:solidFill>
              </a:rPr>
              <a:t>e de </a:t>
            </a:r>
            <a:r>
              <a:rPr lang="pt-BR" sz="2400" i="1" dirty="0">
                <a:solidFill>
                  <a:schemeClr val="accent2">
                    <a:lumMod val="75000"/>
                  </a:schemeClr>
                </a:solidFill>
              </a:rPr>
              <a:t>Resolução de Demandas Repetitivas (IRDR)</a:t>
            </a:r>
            <a:r>
              <a:rPr lang="pt-BR" sz="2400" dirty="0">
                <a:solidFill>
                  <a:schemeClr val="accent2">
                    <a:lumMod val="75000"/>
                  </a:schemeClr>
                </a:solidFill>
              </a:rPr>
              <a:t> contendo o rol dos incidentes admitidos em nosso Tribunal.</a:t>
            </a:r>
            <a:endParaRPr lang="pt-BR" sz="2400" dirty="0" smtClean="0">
              <a:solidFill>
                <a:schemeClr val="accent2">
                  <a:lumMod val="75000"/>
                </a:schemeClr>
              </a:solidFill>
            </a:endParaRPr>
          </a:p>
          <a:p>
            <a:endParaRPr lang="pt-BR" sz="2400" dirty="0">
              <a:solidFill>
                <a:schemeClr val="accent2">
                  <a:lumMod val="75000"/>
                </a:schemeClr>
              </a:solidFill>
            </a:endParaRPr>
          </a:p>
          <a:p>
            <a:r>
              <a:rPr lang="pt-BR" sz="2400" dirty="0">
                <a:solidFill>
                  <a:schemeClr val="accent2">
                    <a:lumMod val="75000"/>
                  </a:schemeClr>
                </a:solidFill>
              </a:rPr>
              <a:t>Todos os </a:t>
            </a:r>
            <a:r>
              <a:rPr lang="pt-BR" sz="2400" i="1" dirty="0">
                <a:solidFill>
                  <a:schemeClr val="accent2">
                    <a:lumMod val="75000"/>
                  </a:schemeClr>
                </a:solidFill>
              </a:rPr>
              <a:t>Boletins Informativos NURER/NUGEP </a:t>
            </a:r>
            <a:r>
              <a:rPr lang="pt-BR" sz="2400" dirty="0">
                <a:solidFill>
                  <a:schemeClr val="accent2">
                    <a:lumMod val="75000"/>
                  </a:schemeClr>
                </a:solidFill>
              </a:rPr>
              <a:t>encontram-se disponíveis no sítio, com informações pertinentes e atualizadas sobre repercussão geral e recursos repetitivos, como os novos temas, os recursos repetitivos transitados em julgado e </a:t>
            </a:r>
            <a:r>
              <a:rPr lang="pt-BR" sz="2400" dirty="0" smtClean="0">
                <a:solidFill>
                  <a:schemeClr val="accent2">
                    <a:lumMod val="75000"/>
                  </a:schemeClr>
                </a:solidFill>
              </a:rPr>
              <a:t>notícias.</a:t>
            </a:r>
          </a:p>
          <a:p>
            <a:endParaRPr lang="pt-BR" sz="2400" dirty="0">
              <a:solidFill>
                <a:schemeClr val="accent2">
                  <a:lumMod val="75000"/>
                </a:schemeClr>
              </a:solidFill>
            </a:endParaRPr>
          </a:p>
          <a:p>
            <a:pPr>
              <a:spcAft>
                <a:spcPts val="1200"/>
              </a:spcAft>
            </a:pPr>
            <a:r>
              <a:rPr lang="pt-BR" sz="2400" dirty="0">
                <a:solidFill>
                  <a:schemeClr val="accent2">
                    <a:lumMod val="75000"/>
                  </a:schemeClr>
                </a:solidFill>
              </a:rPr>
              <a:t>Na página de Documentos há muitas informações relativas a </a:t>
            </a:r>
            <a:r>
              <a:rPr lang="pt-BR" sz="2400" i="1" dirty="0">
                <a:solidFill>
                  <a:schemeClr val="accent2">
                    <a:lumMod val="75000"/>
                  </a:schemeClr>
                </a:solidFill>
              </a:rPr>
              <a:t>Atos Normativos do CNJ, STF, STJ e TJPR </a:t>
            </a:r>
            <a:r>
              <a:rPr lang="pt-BR" sz="2400" dirty="0">
                <a:solidFill>
                  <a:schemeClr val="accent2">
                    <a:lumMod val="75000"/>
                  </a:schemeClr>
                </a:solidFill>
              </a:rPr>
              <a:t>(Resoluções, Portarias e outros atos relacionados às funções do NUGEP), </a:t>
            </a:r>
            <a:r>
              <a:rPr lang="pt-BR" sz="2400" i="1" dirty="0">
                <a:solidFill>
                  <a:schemeClr val="accent2">
                    <a:lumMod val="75000"/>
                  </a:schemeClr>
                </a:solidFill>
              </a:rPr>
              <a:t>Compilação de Julgados do STJ e STF </a:t>
            </a:r>
            <a:r>
              <a:rPr lang="pt-BR" sz="2400" dirty="0">
                <a:solidFill>
                  <a:schemeClr val="accent2">
                    <a:lumMod val="75000"/>
                  </a:schemeClr>
                </a:solidFill>
              </a:rPr>
              <a:t>(teses firmadas pelas Cortes Superiores para aplicação em recursos repetitivos, </a:t>
            </a:r>
            <a:endParaRPr lang="pt-BR" sz="2400" dirty="0" smtClean="0">
              <a:solidFill>
                <a:schemeClr val="accent2">
                  <a:lumMod val="75000"/>
                </a:schemeClr>
              </a:solidFill>
            </a:endParaRPr>
          </a:p>
          <a:p>
            <a:pPr>
              <a:spcAft>
                <a:spcPts val="1200"/>
              </a:spcAft>
            </a:pPr>
            <a:endParaRPr lang="pt-BR" sz="2400" dirty="0">
              <a:solidFill>
                <a:schemeClr val="accent2">
                  <a:lumMod val="75000"/>
                </a:schemeClr>
              </a:solidFill>
            </a:endParaRPr>
          </a:p>
        </p:txBody>
      </p:sp>
      <p:pic>
        <p:nvPicPr>
          <p:cNvPr id="3"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2413798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77795" y="337752"/>
            <a:ext cx="8460760" cy="628547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dirty="0">
                <a:solidFill>
                  <a:schemeClr val="accent2">
                    <a:lumMod val="75000"/>
                  </a:schemeClr>
                </a:solidFill>
              </a:rPr>
              <a:t>organizadas de acordo com divisão de competências da Câmaras julgadoras deste Tribunal de Justiça), Decisões pertinentes à sistemática da repercussão geral e dos recursos repetitivos, </a:t>
            </a:r>
            <a:r>
              <a:rPr lang="pt-BR" sz="2400" i="1" dirty="0">
                <a:solidFill>
                  <a:schemeClr val="accent2">
                    <a:lumMod val="75000"/>
                  </a:schemeClr>
                </a:solidFill>
              </a:rPr>
              <a:t>Acompanhamento dos IRDR</a:t>
            </a:r>
            <a:r>
              <a:rPr lang="pt-BR" sz="2400" dirty="0">
                <a:solidFill>
                  <a:schemeClr val="accent2">
                    <a:lumMod val="75000"/>
                  </a:schemeClr>
                </a:solidFill>
              </a:rPr>
              <a:t>, </a:t>
            </a:r>
            <a:r>
              <a:rPr lang="pt-BR" sz="2400" i="1" dirty="0">
                <a:solidFill>
                  <a:schemeClr val="accent2">
                    <a:lumMod val="75000"/>
                  </a:schemeClr>
                </a:solidFill>
              </a:rPr>
              <a:t>Material de Apoio</a:t>
            </a:r>
            <a:r>
              <a:rPr lang="pt-BR" sz="2400" dirty="0">
                <a:solidFill>
                  <a:schemeClr val="accent2">
                    <a:lumMod val="75000"/>
                  </a:schemeClr>
                </a:solidFill>
              </a:rPr>
              <a:t> (Cursos e Treinamentos), </a:t>
            </a:r>
            <a:r>
              <a:rPr lang="pt-BR" sz="2400" i="1" dirty="0">
                <a:solidFill>
                  <a:schemeClr val="accent2">
                    <a:lumMod val="75000"/>
                  </a:schemeClr>
                </a:solidFill>
              </a:rPr>
              <a:t>Ofícios Circulares </a:t>
            </a:r>
            <a:r>
              <a:rPr lang="pt-BR" sz="2400" dirty="0">
                <a:solidFill>
                  <a:schemeClr val="accent2">
                    <a:lumMod val="75000"/>
                  </a:schemeClr>
                </a:solidFill>
              </a:rPr>
              <a:t>(desde 2010), </a:t>
            </a:r>
            <a:r>
              <a:rPr lang="pt-BR" sz="2400" i="1" dirty="0" err="1">
                <a:solidFill>
                  <a:schemeClr val="accent2">
                    <a:lumMod val="75000"/>
                  </a:schemeClr>
                </a:solidFill>
              </a:rPr>
              <a:t>PJe</a:t>
            </a:r>
            <a:r>
              <a:rPr lang="pt-BR" sz="2400" dirty="0">
                <a:solidFill>
                  <a:schemeClr val="accent2">
                    <a:lumMod val="75000"/>
                  </a:schemeClr>
                </a:solidFill>
              </a:rPr>
              <a:t> (manuais elaborados pelo CNJ), </a:t>
            </a:r>
            <a:r>
              <a:rPr lang="pt-BR" sz="2400" dirty="0" smtClean="0">
                <a:solidFill>
                  <a:schemeClr val="accent2">
                    <a:lumMod val="75000"/>
                  </a:schemeClr>
                </a:solidFill>
              </a:rPr>
              <a:t>e </a:t>
            </a:r>
            <a:r>
              <a:rPr lang="pt-BR" sz="2400" i="1" dirty="0" smtClean="0">
                <a:solidFill>
                  <a:schemeClr val="accent2">
                    <a:lumMod val="75000"/>
                  </a:schemeClr>
                </a:solidFill>
              </a:rPr>
              <a:t>Relatórios</a:t>
            </a:r>
            <a:r>
              <a:rPr lang="pt-BR" sz="2400" dirty="0" smtClean="0">
                <a:solidFill>
                  <a:schemeClr val="accent2">
                    <a:lumMod val="75000"/>
                  </a:schemeClr>
                </a:solidFill>
              </a:rPr>
              <a:t> do NUGEP.</a:t>
            </a:r>
          </a:p>
          <a:p>
            <a:endParaRPr lang="pt-BR" sz="2400" dirty="0">
              <a:solidFill>
                <a:schemeClr val="accent2">
                  <a:lumMod val="75000"/>
                </a:schemeClr>
              </a:solidFill>
            </a:endParaRPr>
          </a:p>
          <a:p>
            <a:r>
              <a:rPr lang="pt-BR" sz="2400" dirty="0">
                <a:solidFill>
                  <a:schemeClr val="accent2">
                    <a:lumMod val="75000"/>
                  </a:schemeClr>
                </a:solidFill>
              </a:rPr>
              <a:t>A página de </a:t>
            </a:r>
            <a:r>
              <a:rPr lang="pt-BR" sz="2400" i="1" dirty="0">
                <a:solidFill>
                  <a:schemeClr val="accent2">
                    <a:lumMod val="75000"/>
                  </a:schemeClr>
                </a:solidFill>
              </a:rPr>
              <a:t>Legislação</a:t>
            </a:r>
            <a:r>
              <a:rPr lang="pt-BR" sz="2400" dirty="0">
                <a:solidFill>
                  <a:schemeClr val="accent2">
                    <a:lumMod val="75000"/>
                  </a:schemeClr>
                </a:solidFill>
              </a:rPr>
              <a:t> traz </a:t>
            </a:r>
            <a:r>
              <a:rPr lang="pt-BR" sz="2400" i="1" dirty="0">
                <a:solidFill>
                  <a:schemeClr val="accent2">
                    <a:lumMod val="75000"/>
                  </a:schemeClr>
                </a:solidFill>
              </a:rPr>
              <a:t>links</a:t>
            </a:r>
            <a:r>
              <a:rPr lang="pt-BR" sz="2400" dirty="0">
                <a:solidFill>
                  <a:schemeClr val="accent2">
                    <a:lumMod val="75000"/>
                  </a:schemeClr>
                </a:solidFill>
              </a:rPr>
              <a:t> referentes ao CPC de 2015, Resoluções do Conselho Nacional de Justiça (CNJ), Regimento Interno do STJ e Resoluções do Órgão Especial do TJPR, inclusive as revogadas.</a:t>
            </a:r>
            <a:endParaRPr lang="pt-BR" sz="2400" dirty="0" smtClean="0">
              <a:solidFill>
                <a:schemeClr val="accent2">
                  <a:lumMod val="75000"/>
                </a:schemeClr>
              </a:solidFill>
            </a:endParaRPr>
          </a:p>
          <a:p>
            <a:endParaRPr lang="pt-BR" sz="2400" dirty="0">
              <a:solidFill>
                <a:schemeClr val="accent2">
                  <a:lumMod val="75000"/>
                </a:schemeClr>
              </a:solidFill>
            </a:endParaRPr>
          </a:p>
          <a:p>
            <a:pPr>
              <a:spcAft>
                <a:spcPts val="1200"/>
              </a:spcAft>
            </a:pPr>
            <a:r>
              <a:rPr lang="pt-BR" sz="2400" dirty="0">
                <a:solidFill>
                  <a:schemeClr val="accent2">
                    <a:lumMod val="75000"/>
                  </a:schemeClr>
                </a:solidFill>
              </a:rPr>
              <a:t>Há também uma página de </a:t>
            </a:r>
            <a:r>
              <a:rPr lang="pt-BR" sz="2400" i="1" dirty="0">
                <a:solidFill>
                  <a:schemeClr val="accent2">
                    <a:lumMod val="75000"/>
                  </a:schemeClr>
                </a:solidFill>
              </a:rPr>
              <a:t>Notícias</a:t>
            </a:r>
            <a:r>
              <a:rPr lang="pt-BR" sz="2400" dirty="0">
                <a:solidFill>
                  <a:schemeClr val="accent2">
                    <a:lumMod val="75000"/>
                  </a:schemeClr>
                </a:solidFill>
              </a:rPr>
              <a:t>, reproduzindo as mais importantes matérias veiculadas – e correlatas ao NUGEP – nos meios jornalísticos digitais pelo STF, STJ, CNJ e </a:t>
            </a:r>
            <a:r>
              <a:rPr lang="pt-BR" sz="2400" dirty="0" smtClean="0">
                <a:solidFill>
                  <a:schemeClr val="accent2">
                    <a:lumMod val="75000"/>
                  </a:schemeClr>
                </a:solidFill>
              </a:rPr>
              <a:t>TJPR. </a:t>
            </a:r>
          </a:p>
          <a:p>
            <a:pPr>
              <a:spcAft>
                <a:spcPts val="1200"/>
              </a:spcAft>
            </a:pPr>
            <a:endParaRPr lang="pt-BR" sz="2400" dirty="0">
              <a:solidFill>
                <a:schemeClr val="accent2">
                  <a:lumMod val="75000"/>
                </a:schemeClr>
              </a:solidFill>
            </a:endParaRPr>
          </a:p>
        </p:txBody>
      </p:sp>
      <p:pic>
        <p:nvPicPr>
          <p:cNvPr id="3"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239690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77795" y="337752"/>
            <a:ext cx="8460760" cy="628547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dirty="0">
                <a:solidFill>
                  <a:schemeClr val="accent2">
                    <a:lumMod val="75000"/>
                  </a:schemeClr>
                </a:solidFill>
              </a:rPr>
              <a:t>Por fim, na página de </a:t>
            </a:r>
            <a:r>
              <a:rPr lang="pt-BR" sz="2400" i="1" dirty="0">
                <a:solidFill>
                  <a:schemeClr val="accent2">
                    <a:lumMod val="75000"/>
                  </a:schemeClr>
                </a:solidFill>
              </a:rPr>
              <a:t>Contatos</a:t>
            </a:r>
            <a:r>
              <a:rPr lang="pt-BR" sz="2400" dirty="0">
                <a:solidFill>
                  <a:schemeClr val="accent2">
                    <a:lumMod val="75000"/>
                  </a:schemeClr>
                </a:solidFill>
              </a:rPr>
              <a:t>, há as informações dos servidores do NUGEP e seus telefones de contato; endereço e </a:t>
            </a:r>
            <a:r>
              <a:rPr lang="pt-BR" sz="2400" i="1" dirty="0" smtClean="0">
                <a:solidFill>
                  <a:schemeClr val="accent2">
                    <a:lumMod val="75000"/>
                  </a:schemeClr>
                </a:solidFill>
              </a:rPr>
              <a:t>e-mail</a:t>
            </a:r>
            <a:r>
              <a:rPr lang="pt-BR" sz="2400" dirty="0" smtClean="0">
                <a:solidFill>
                  <a:schemeClr val="accent2">
                    <a:lumMod val="75000"/>
                  </a:schemeClr>
                </a:solidFill>
              </a:rPr>
              <a:t> </a:t>
            </a:r>
            <a:r>
              <a:rPr lang="pt-BR" sz="2400" dirty="0">
                <a:solidFill>
                  <a:schemeClr val="accent2">
                    <a:lumMod val="75000"/>
                  </a:schemeClr>
                </a:solidFill>
              </a:rPr>
              <a:t>do </a:t>
            </a:r>
            <a:r>
              <a:rPr lang="pt-BR" sz="2400" dirty="0" smtClean="0">
                <a:solidFill>
                  <a:schemeClr val="accent2">
                    <a:lumMod val="75000"/>
                  </a:schemeClr>
                </a:solidFill>
              </a:rPr>
              <a:t>NUGEP.</a:t>
            </a:r>
          </a:p>
          <a:p>
            <a:endParaRPr lang="pt-BR" sz="2400" dirty="0">
              <a:solidFill>
                <a:schemeClr val="accent2">
                  <a:lumMod val="75000"/>
                </a:schemeClr>
              </a:solidFill>
            </a:endParaRPr>
          </a:p>
          <a:p>
            <a:endParaRPr lang="pt-BR" sz="2400" dirty="0" smtClean="0">
              <a:solidFill>
                <a:schemeClr val="accent2">
                  <a:lumMod val="75000"/>
                </a:schemeClr>
              </a:solidFill>
            </a:endParaRPr>
          </a:p>
          <a:p>
            <a:pPr>
              <a:spcAft>
                <a:spcPts val="1200"/>
              </a:spcAft>
            </a:pPr>
            <a:endParaRPr lang="pt-BR" sz="2400" dirty="0">
              <a:solidFill>
                <a:schemeClr val="accent2">
                  <a:lumMod val="75000"/>
                </a:schemeClr>
              </a:solidFill>
            </a:endParaRPr>
          </a:p>
        </p:txBody>
      </p:sp>
      <p:pic>
        <p:nvPicPr>
          <p:cNvPr id="3"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51269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8796207" cy="1320800"/>
          </a:xfrm>
        </p:spPr>
        <p:txBody>
          <a:bodyPr/>
          <a:lstStyle/>
          <a:p>
            <a:r>
              <a:rPr lang="pt-BR" dirty="0" smtClean="0">
                <a:solidFill>
                  <a:schemeClr val="accent2">
                    <a:lumMod val="75000"/>
                  </a:schemeClr>
                </a:solidFill>
              </a:rPr>
              <a:t>O Núcleo de Gerenciamento de Precedentes (NUGEP)</a:t>
            </a:r>
            <a:endParaRPr lang="pt-BR" dirty="0">
              <a:solidFill>
                <a:schemeClr val="accent2">
                  <a:lumMod val="75000"/>
                </a:schemeClr>
              </a:solidFill>
            </a:endParaRPr>
          </a:p>
        </p:txBody>
      </p:sp>
      <p:sp>
        <p:nvSpPr>
          <p:cNvPr id="3" name="Título 1"/>
          <p:cNvSpPr txBox="1">
            <a:spLocks/>
          </p:cNvSpPr>
          <p:nvPr/>
        </p:nvSpPr>
        <p:spPr>
          <a:xfrm>
            <a:off x="477795" y="2010032"/>
            <a:ext cx="8460760" cy="461318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2400" dirty="0">
                <a:solidFill>
                  <a:schemeClr val="accent2">
                    <a:lumMod val="75000"/>
                  </a:schemeClr>
                </a:solidFill>
              </a:rPr>
              <a:t>A Resolução nº 235, de 13.07.2016 do CNJ </a:t>
            </a:r>
            <a:r>
              <a:rPr lang="pt-BR" sz="2400" b="1" dirty="0">
                <a:solidFill>
                  <a:schemeClr val="accent2">
                    <a:lumMod val="75000"/>
                  </a:schemeClr>
                </a:solidFill>
              </a:rPr>
              <a:t>revogou</a:t>
            </a:r>
            <a:r>
              <a:rPr lang="pt-BR" sz="2400" dirty="0">
                <a:solidFill>
                  <a:schemeClr val="accent2">
                    <a:lumMod val="75000"/>
                  </a:schemeClr>
                </a:solidFill>
              </a:rPr>
              <a:t> a Resolução nº 160, de 19.10.2012.</a:t>
            </a:r>
          </a:p>
          <a:p>
            <a:pPr>
              <a:spcAft>
                <a:spcPts val="1800"/>
              </a:spcAft>
            </a:pPr>
            <a:r>
              <a:rPr lang="pt-BR" sz="2400" dirty="0" smtClean="0">
                <a:solidFill>
                  <a:schemeClr val="accent2">
                    <a:lumMod val="75000"/>
                  </a:schemeClr>
                </a:solidFill>
              </a:rPr>
              <a:t>Em </a:t>
            </a:r>
            <a:r>
              <a:rPr lang="pt-BR" sz="2400" dirty="0">
                <a:solidFill>
                  <a:schemeClr val="accent2">
                    <a:lumMod val="75000"/>
                  </a:schemeClr>
                </a:solidFill>
              </a:rPr>
              <a:t>12.12.2016 a Resolução nº 175, do Órgão Especial converteu o Núcleo de Repercussão Geral e Recursos Repetitivos - NURER em Núcleo de Gerenciamento de Precedentes - NUGEP no âmbito deste Tribunal, direta e funcionalmente vinculado à 1ª Vice-Presidência, sob a atual supervisão do Exmo. Sr. Des.</a:t>
            </a:r>
            <a:r>
              <a:rPr lang="pt-BR" sz="2400" b="1" dirty="0">
                <a:solidFill>
                  <a:schemeClr val="accent2">
                    <a:lumMod val="75000"/>
                  </a:schemeClr>
                </a:solidFill>
              </a:rPr>
              <a:t> </a:t>
            </a:r>
            <a:r>
              <a:rPr lang="pt-BR" sz="2400" b="1" dirty="0" err="1">
                <a:solidFill>
                  <a:schemeClr val="accent2">
                    <a:lumMod val="75000"/>
                  </a:schemeClr>
                </a:solidFill>
              </a:rPr>
              <a:t>Arquelau</a:t>
            </a:r>
            <a:r>
              <a:rPr lang="pt-BR" sz="2400" b="1" dirty="0">
                <a:solidFill>
                  <a:schemeClr val="accent2">
                    <a:lumMod val="75000"/>
                  </a:schemeClr>
                </a:solidFill>
              </a:rPr>
              <a:t> </a:t>
            </a:r>
            <a:r>
              <a:rPr lang="pt-BR" sz="2400" b="1" dirty="0" smtClean="0">
                <a:solidFill>
                  <a:schemeClr val="accent2">
                    <a:lumMod val="75000"/>
                  </a:schemeClr>
                </a:solidFill>
              </a:rPr>
              <a:t>Araújo </a:t>
            </a:r>
            <a:r>
              <a:rPr lang="pt-BR" sz="2400" b="1" dirty="0">
                <a:solidFill>
                  <a:schemeClr val="accent2">
                    <a:lumMod val="75000"/>
                  </a:schemeClr>
                </a:solidFill>
              </a:rPr>
              <a:t>Ribas</a:t>
            </a:r>
            <a:r>
              <a:rPr lang="pt-BR" sz="2400" dirty="0">
                <a:solidFill>
                  <a:schemeClr val="accent2">
                    <a:lumMod val="75000"/>
                  </a:schemeClr>
                </a:solidFill>
              </a:rPr>
              <a:t>, revogando expressamente as Resoluções anteriores (84/2013 e 136/2015).</a:t>
            </a:r>
          </a:p>
        </p:txBody>
      </p:sp>
      <p:pic>
        <p:nvPicPr>
          <p:cNvPr id="4" name="Espaço Reservado para Conteúdo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3870100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8796207" cy="782595"/>
          </a:xfrm>
        </p:spPr>
        <p:txBody>
          <a:bodyPr/>
          <a:lstStyle/>
          <a:p>
            <a:r>
              <a:rPr lang="pt-BR" dirty="0" smtClean="0">
                <a:solidFill>
                  <a:schemeClr val="accent2">
                    <a:lumMod val="75000"/>
                  </a:schemeClr>
                </a:solidFill>
              </a:rPr>
              <a:t>O NUGEP</a:t>
            </a:r>
            <a:endParaRPr lang="pt-BR" dirty="0">
              <a:solidFill>
                <a:schemeClr val="accent2">
                  <a:lumMod val="75000"/>
                </a:schemeClr>
              </a:solidFill>
            </a:endParaRPr>
          </a:p>
        </p:txBody>
      </p:sp>
      <p:sp>
        <p:nvSpPr>
          <p:cNvPr id="3" name="Título 1"/>
          <p:cNvSpPr txBox="1">
            <a:spLocks/>
          </p:cNvSpPr>
          <p:nvPr/>
        </p:nvSpPr>
        <p:spPr>
          <a:xfrm>
            <a:off x="477795" y="1565190"/>
            <a:ext cx="8460760" cy="505803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2400" b="1" dirty="0" smtClean="0">
                <a:solidFill>
                  <a:schemeClr val="accent2">
                    <a:lumMod val="75000"/>
                  </a:schemeClr>
                </a:solidFill>
              </a:rPr>
              <a:t>Objetivo</a:t>
            </a:r>
            <a:r>
              <a:rPr lang="pt-BR" sz="2400" dirty="0" smtClean="0">
                <a:solidFill>
                  <a:schemeClr val="accent2">
                    <a:lumMod val="75000"/>
                  </a:schemeClr>
                </a:solidFill>
              </a:rPr>
              <a:t>: </a:t>
            </a:r>
            <a:r>
              <a:rPr lang="pt-BR" sz="2400" dirty="0">
                <a:solidFill>
                  <a:schemeClr val="accent2">
                    <a:lumMod val="75000"/>
                  </a:schemeClr>
                </a:solidFill>
              </a:rPr>
              <a:t>monitorar e gerenciar os processos submetidos à sistemática da repercussão geral ou recurso repetitivo, como forma de impedir o número excessivo de demandas e recursos perante o Supremo Tribunal Federal e o Superior Tribunal de Justiça, e contribuir para a uniformização de procedimentos e melhoria da gestão dos Tribunais</a:t>
            </a:r>
            <a:r>
              <a:rPr lang="pt-BR" sz="2400" dirty="0" smtClean="0">
                <a:solidFill>
                  <a:schemeClr val="accent2">
                    <a:lumMod val="75000"/>
                  </a:schemeClr>
                </a:solidFill>
              </a:rPr>
              <a:t>.</a:t>
            </a:r>
          </a:p>
          <a:p>
            <a:pPr>
              <a:spcAft>
                <a:spcPts val="1800"/>
              </a:spcAft>
            </a:pPr>
            <a:r>
              <a:rPr lang="pt-BR" sz="2400" b="1" dirty="0" smtClean="0">
                <a:solidFill>
                  <a:schemeClr val="accent2">
                    <a:lumMod val="75000"/>
                  </a:schemeClr>
                </a:solidFill>
              </a:rPr>
              <a:t>Art. 8º da Resolução nº 175/2016:</a:t>
            </a:r>
            <a:r>
              <a:rPr lang="pt-BR" sz="2400" dirty="0" smtClean="0">
                <a:solidFill>
                  <a:schemeClr val="accent2">
                    <a:lumMod val="75000"/>
                  </a:schemeClr>
                </a:solidFill>
              </a:rPr>
              <a:t> “Para o cabal desempenho das atribuições estabelecidas nesta Resolução, o NUGEP contará com subsídios das unidades administrativas e jurisdicionais do Poder Judiciário, notadamente no que se refere ao levantamento de dados para elaboração de relatórios e ao gerenciamento do acervo sobrestado”.</a:t>
            </a:r>
            <a:endParaRPr lang="pt-BR" sz="2400" dirty="0">
              <a:solidFill>
                <a:schemeClr val="accent2">
                  <a:lumMod val="75000"/>
                </a:schemeClr>
              </a:solidFill>
            </a:endParaRP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3981062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8796207" cy="782595"/>
          </a:xfrm>
        </p:spPr>
        <p:txBody>
          <a:bodyPr/>
          <a:lstStyle/>
          <a:p>
            <a:r>
              <a:rPr lang="pt-BR" dirty="0" smtClean="0">
                <a:solidFill>
                  <a:schemeClr val="accent2">
                    <a:lumMod val="75000"/>
                  </a:schemeClr>
                </a:solidFill>
              </a:rPr>
              <a:t>Comissão Gestora do NUGEP</a:t>
            </a:r>
            <a:endParaRPr lang="pt-BR" dirty="0">
              <a:solidFill>
                <a:schemeClr val="accent2">
                  <a:lumMod val="75000"/>
                </a:schemeClr>
              </a:solidFill>
            </a:endParaRPr>
          </a:p>
        </p:txBody>
      </p:sp>
      <p:sp>
        <p:nvSpPr>
          <p:cNvPr id="3" name="Título 1"/>
          <p:cNvSpPr txBox="1">
            <a:spLocks/>
          </p:cNvSpPr>
          <p:nvPr/>
        </p:nvSpPr>
        <p:spPr>
          <a:xfrm>
            <a:off x="477795" y="1565190"/>
            <a:ext cx="8460760" cy="505803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2400" dirty="0">
                <a:solidFill>
                  <a:schemeClr val="accent2">
                    <a:lumMod val="75000"/>
                  </a:schemeClr>
                </a:solidFill>
              </a:rPr>
              <a:t>A </a:t>
            </a:r>
            <a:r>
              <a:rPr lang="pt-BR" sz="2400" i="1" dirty="0">
                <a:solidFill>
                  <a:schemeClr val="accent2">
                    <a:lumMod val="75000"/>
                  </a:schemeClr>
                </a:solidFill>
              </a:rPr>
              <a:t>Comissão Gestora </a:t>
            </a:r>
            <a:r>
              <a:rPr lang="pt-BR" sz="2400" dirty="0">
                <a:solidFill>
                  <a:schemeClr val="accent2">
                    <a:lumMod val="75000"/>
                  </a:schemeClr>
                </a:solidFill>
              </a:rPr>
              <a:t>desempenha </a:t>
            </a:r>
            <a:r>
              <a:rPr lang="pt-BR" sz="2400" dirty="0" smtClean="0">
                <a:solidFill>
                  <a:schemeClr val="accent2">
                    <a:lumMod val="75000"/>
                  </a:schemeClr>
                </a:solidFill>
              </a:rPr>
              <a:t>funções, </a:t>
            </a:r>
            <a:r>
              <a:rPr lang="pt-BR" sz="2400" dirty="0">
                <a:solidFill>
                  <a:schemeClr val="accent2">
                    <a:lumMod val="75000"/>
                  </a:schemeClr>
                </a:solidFill>
              </a:rPr>
              <a:t>em conjunto com a Supervisão da 1ª Vice-Presidência nas atribuições do </a:t>
            </a:r>
            <a:r>
              <a:rPr lang="pt-BR" sz="2400" dirty="0" smtClean="0">
                <a:solidFill>
                  <a:schemeClr val="accent2">
                    <a:lumMod val="75000"/>
                  </a:schemeClr>
                </a:solidFill>
              </a:rPr>
              <a:t>NUGEP, </a:t>
            </a:r>
            <a:r>
              <a:rPr lang="pt-BR" sz="2400" dirty="0">
                <a:solidFill>
                  <a:schemeClr val="accent2">
                    <a:lumMod val="75000"/>
                  </a:schemeClr>
                </a:solidFill>
              </a:rPr>
              <a:t>visando definir estratégias referente ao sistema de precedentes instituídos pelo novo Código de Processo Civil (CPC) e, em especial, estabelecer as diretrizes para a movimentação e soluções dos processos judiciais suspensos</a:t>
            </a:r>
            <a:r>
              <a:rPr lang="pt-BR" sz="2400" dirty="0" smtClean="0">
                <a:solidFill>
                  <a:schemeClr val="accent2">
                    <a:lumMod val="75000"/>
                  </a:schemeClr>
                </a:solidFill>
              </a:rPr>
              <a:t>.</a:t>
            </a:r>
          </a:p>
          <a:p>
            <a:pPr>
              <a:spcAft>
                <a:spcPts val="1200"/>
              </a:spcAft>
            </a:pPr>
            <a:r>
              <a:rPr lang="pt-BR" sz="2400" dirty="0">
                <a:solidFill>
                  <a:schemeClr val="accent2">
                    <a:lumMod val="75000"/>
                  </a:schemeClr>
                </a:solidFill>
              </a:rPr>
              <a:t>É atualmente constituída pelos </a:t>
            </a:r>
            <a:r>
              <a:rPr lang="pt-BR" sz="2400" dirty="0" smtClean="0">
                <a:solidFill>
                  <a:schemeClr val="accent2">
                    <a:lumMod val="75000"/>
                  </a:schemeClr>
                </a:solidFill>
              </a:rPr>
              <a:t>Desembargadores:</a:t>
            </a:r>
          </a:p>
          <a:p>
            <a:pPr marL="342900" indent="-342900">
              <a:spcAft>
                <a:spcPts val="1200"/>
              </a:spcAft>
              <a:buFont typeface="Wingdings" panose="05000000000000000000" pitchFamily="2" charset="2"/>
              <a:buChar char="§"/>
            </a:pPr>
            <a:r>
              <a:rPr lang="pt-BR" sz="2400" dirty="0" smtClean="0">
                <a:solidFill>
                  <a:schemeClr val="accent2">
                    <a:lumMod val="75000"/>
                  </a:schemeClr>
                </a:solidFill>
              </a:rPr>
              <a:t>Nilson </a:t>
            </a:r>
            <a:r>
              <a:rPr lang="pt-BR" sz="2400" dirty="0" err="1">
                <a:solidFill>
                  <a:schemeClr val="accent2">
                    <a:lumMod val="75000"/>
                  </a:schemeClr>
                </a:solidFill>
              </a:rPr>
              <a:t>Mizuta</a:t>
            </a:r>
            <a:r>
              <a:rPr lang="pt-BR" sz="2400" dirty="0">
                <a:solidFill>
                  <a:schemeClr val="accent2">
                    <a:lumMod val="75000"/>
                  </a:schemeClr>
                </a:solidFill>
              </a:rPr>
              <a:t> </a:t>
            </a:r>
            <a:r>
              <a:rPr lang="pt-BR" sz="2400" dirty="0" smtClean="0">
                <a:solidFill>
                  <a:schemeClr val="accent2">
                    <a:lumMod val="75000"/>
                  </a:schemeClr>
                </a:solidFill>
              </a:rPr>
              <a:t>(Direito Público);</a:t>
            </a:r>
          </a:p>
          <a:p>
            <a:pPr marL="342900" indent="-342900">
              <a:spcAft>
                <a:spcPts val="1200"/>
              </a:spcAft>
              <a:buFont typeface="Wingdings" panose="05000000000000000000" pitchFamily="2" charset="2"/>
              <a:buChar char="§"/>
            </a:pPr>
            <a:r>
              <a:rPr lang="pt-BR" sz="2400" dirty="0" smtClean="0">
                <a:solidFill>
                  <a:schemeClr val="accent2">
                    <a:lumMod val="75000"/>
                  </a:schemeClr>
                </a:solidFill>
              </a:rPr>
              <a:t>Clayton </a:t>
            </a:r>
            <a:r>
              <a:rPr lang="pt-BR" sz="2400" dirty="0">
                <a:solidFill>
                  <a:schemeClr val="accent2">
                    <a:lumMod val="75000"/>
                  </a:schemeClr>
                </a:solidFill>
              </a:rPr>
              <a:t>de Albuquerque Maranhão </a:t>
            </a:r>
            <a:r>
              <a:rPr lang="pt-BR" sz="2400" dirty="0" smtClean="0">
                <a:solidFill>
                  <a:schemeClr val="accent2">
                    <a:lumMod val="75000"/>
                  </a:schemeClr>
                </a:solidFill>
              </a:rPr>
              <a:t>(Direito Privado) e</a:t>
            </a:r>
          </a:p>
          <a:p>
            <a:pPr marL="342900" indent="-342900">
              <a:spcAft>
                <a:spcPts val="1800"/>
              </a:spcAft>
              <a:buFont typeface="Wingdings" panose="05000000000000000000" pitchFamily="2" charset="2"/>
              <a:buChar char="§"/>
            </a:pPr>
            <a:r>
              <a:rPr lang="pt-BR" sz="2400" dirty="0" smtClean="0">
                <a:solidFill>
                  <a:schemeClr val="accent2">
                    <a:lumMod val="75000"/>
                  </a:schemeClr>
                </a:solidFill>
              </a:rPr>
              <a:t>Marcus </a:t>
            </a:r>
            <a:r>
              <a:rPr lang="pt-BR" sz="2400" dirty="0">
                <a:solidFill>
                  <a:schemeClr val="accent2">
                    <a:lumMod val="75000"/>
                  </a:schemeClr>
                </a:solidFill>
              </a:rPr>
              <a:t>Vinicius de Lacerda Costa </a:t>
            </a:r>
            <a:r>
              <a:rPr lang="pt-BR" sz="2400" dirty="0" smtClean="0">
                <a:solidFill>
                  <a:schemeClr val="accent2">
                    <a:lumMod val="75000"/>
                  </a:schemeClr>
                </a:solidFill>
              </a:rPr>
              <a:t>(Direito Criminal</a:t>
            </a:r>
            <a:r>
              <a:rPr lang="pt-BR" sz="2400" dirty="0">
                <a:solidFill>
                  <a:schemeClr val="accent2">
                    <a:lumMod val="75000"/>
                  </a:schemeClr>
                </a:solidFill>
              </a:rPr>
              <a:t>) </a:t>
            </a: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60470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8796207" cy="782595"/>
          </a:xfrm>
        </p:spPr>
        <p:txBody>
          <a:bodyPr/>
          <a:lstStyle/>
          <a:p>
            <a:r>
              <a:rPr lang="pt-BR" dirty="0" smtClean="0">
                <a:solidFill>
                  <a:schemeClr val="accent2">
                    <a:lumMod val="75000"/>
                  </a:schemeClr>
                </a:solidFill>
              </a:rPr>
              <a:t>Suspensão de Processos Repetitivos</a:t>
            </a:r>
            <a:endParaRPr lang="pt-BR" dirty="0">
              <a:solidFill>
                <a:schemeClr val="accent2">
                  <a:lumMod val="75000"/>
                </a:schemeClr>
              </a:solidFill>
            </a:endParaRPr>
          </a:p>
        </p:txBody>
      </p:sp>
      <p:sp>
        <p:nvSpPr>
          <p:cNvPr id="3" name="Título 1"/>
          <p:cNvSpPr txBox="1">
            <a:spLocks/>
          </p:cNvSpPr>
          <p:nvPr/>
        </p:nvSpPr>
        <p:spPr>
          <a:xfrm>
            <a:off x="477795" y="1565190"/>
            <a:ext cx="8460760" cy="505803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2400" dirty="0">
                <a:solidFill>
                  <a:schemeClr val="accent2">
                    <a:lumMod val="75000"/>
                  </a:schemeClr>
                </a:solidFill>
              </a:rPr>
              <a:t>Existem algumas situações que motivam a suspensão de processos, dentre as quais se encontra aquela prevista na sistemática de julgamento de casos repetitivos, que teve</a:t>
            </a:r>
            <a:br>
              <a:rPr lang="pt-BR" sz="2400" dirty="0">
                <a:solidFill>
                  <a:schemeClr val="accent2">
                    <a:lumMod val="75000"/>
                  </a:schemeClr>
                </a:solidFill>
              </a:rPr>
            </a:br>
            <a:r>
              <a:rPr lang="pt-BR" sz="2400" dirty="0">
                <a:solidFill>
                  <a:schemeClr val="accent2">
                    <a:lumMod val="75000"/>
                  </a:schemeClr>
                </a:solidFill>
              </a:rPr>
              <a:t>seu alcance ampliado com a vigência do novo Código de Processo Civil</a:t>
            </a:r>
            <a:r>
              <a:rPr lang="pt-BR" sz="2400" dirty="0" smtClean="0">
                <a:solidFill>
                  <a:schemeClr val="accent2">
                    <a:lumMod val="75000"/>
                  </a:schemeClr>
                </a:solidFill>
              </a:rPr>
              <a:t>.</a:t>
            </a:r>
          </a:p>
          <a:p>
            <a:pPr>
              <a:spcAft>
                <a:spcPts val="1800"/>
              </a:spcAft>
            </a:pPr>
            <a:r>
              <a:rPr lang="pt-BR" sz="2400" dirty="0" smtClean="0">
                <a:solidFill>
                  <a:schemeClr val="accent2">
                    <a:lumMod val="75000"/>
                  </a:schemeClr>
                </a:solidFill>
              </a:rPr>
              <a:t>Para </a:t>
            </a:r>
            <a:r>
              <a:rPr lang="pt-BR" sz="2400" dirty="0">
                <a:solidFill>
                  <a:schemeClr val="accent2">
                    <a:lumMod val="75000"/>
                  </a:schemeClr>
                </a:solidFill>
              </a:rPr>
              <a:t>tanto, é </a:t>
            </a:r>
            <a:r>
              <a:rPr lang="pt-BR" sz="2400" b="1" dirty="0">
                <a:solidFill>
                  <a:schemeClr val="accent2">
                    <a:lumMod val="75000"/>
                  </a:schemeClr>
                </a:solidFill>
              </a:rPr>
              <a:t>fundamental que os sistemas</a:t>
            </a:r>
            <a:br>
              <a:rPr lang="pt-BR" sz="2400" b="1" dirty="0">
                <a:solidFill>
                  <a:schemeClr val="accent2">
                    <a:lumMod val="75000"/>
                  </a:schemeClr>
                </a:solidFill>
              </a:rPr>
            </a:br>
            <a:r>
              <a:rPr lang="pt-BR" sz="2400" b="1" dirty="0">
                <a:solidFill>
                  <a:schemeClr val="accent2">
                    <a:lumMod val="75000"/>
                  </a:schemeClr>
                </a:solidFill>
              </a:rPr>
              <a:t>computacionais sejam alimentados adequadamente</a:t>
            </a:r>
            <a:r>
              <a:rPr lang="pt-BR" sz="2400" dirty="0">
                <a:solidFill>
                  <a:schemeClr val="accent2">
                    <a:lumMod val="75000"/>
                  </a:schemeClr>
                </a:solidFill>
              </a:rPr>
              <a:t>.</a:t>
            </a: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3707051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77795" y="337752"/>
            <a:ext cx="8460760" cy="628547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dirty="0">
                <a:solidFill>
                  <a:schemeClr val="accent2">
                    <a:lumMod val="75000"/>
                  </a:schemeClr>
                </a:solidFill>
              </a:rPr>
              <a:t>Por meio de parceria firmada entre a 1ª Vice-Presidência,</a:t>
            </a:r>
          </a:p>
          <a:p>
            <a:r>
              <a:rPr lang="pt-BR" sz="2400" dirty="0" smtClean="0">
                <a:solidFill>
                  <a:schemeClr val="accent2">
                    <a:lumMod val="75000"/>
                  </a:schemeClr>
                </a:solidFill>
              </a:rPr>
              <a:t>o NUGEP e a Escola </a:t>
            </a:r>
            <a:r>
              <a:rPr lang="pt-BR" sz="2400" dirty="0">
                <a:solidFill>
                  <a:schemeClr val="accent2">
                    <a:lumMod val="75000"/>
                  </a:schemeClr>
                </a:solidFill>
              </a:rPr>
              <a:t>de Servidores do Tribunal de Justiça do Paraná</a:t>
            </a:r>
            <a:r>
              <a:rPr lang="pt-BR" sz="2400" dirty="0" smtClean="0">
                <a:solidFill>
                  <a:schemeClr val="accent2">
                    <a:lumMod val="75000"/>
                  </a:schemeClr>
                </a:solidFill>
              </a:rPr>
              <a:t>, foi </a:t>
            </a:r>
            <a:r>
              <a:rPr lang="pt-BR" sz="2400" dirty="0">
                <a:solidFill>
                  <a:schemeClr val="accent2">
                    <a:lumMod val="75000"/>
                  </a:schemeClr>
                </a:solidFill>
              </a:rPr>
              <a:t>elaborada </a:t>
            </a:r>
            <a:r>
              <a:rPr lang="pt-BR" sz="2400" dirty="0" smtClean="0">
                <a:solidFill>
                  <a:schemeClr val="accent2">
                    <a:lumMod val="75000"/>
                  </a:schemeClr>
                </a:solidFill>
              </a:rPr>
              <a:t>uma </a:t>
            </a:r>
            <a:r>
              <a:rPr lang="pt-BR" sz="2400" b="1" dirty="0" smtClean="0">
                <a:solidFill>
                  <a:schemeClr val="accent2">
                    <a:lumMod val="75000"/>
                  </a:schemeClr>
                </a:solidFill>
              </a:rPr>
              <a:t>Cartilha</a:t>
            </a:r>
            <a:r>
              <a:rPr lang="pt-BR" sz="2400" dirty="0">
                <a:solidFill>
                  <a:schemeClr val="accent2">
                    <a:lumMod val="75000"/>
                  </a:schemeClr>
                </a:solidFill>
              </a:rPr>
              <a:t>, que </a:t>
            </a:r>
            <a:r>
              <a:rPr lang="pt-BR" sz="2400" dirty="0" smtClean="0">
                <a:solidFill>
                  <a:schemeClr val="accent2">
                    <a:lumMod val="75000"/>
                  </a:schemeClr>
                </a:solidFill>
              </a:rPr>
              <a:t>objetiva esclarecer </a:t>
            </a:r>
            <a:r>
              <a:rPr lang="pt-BR" sz="2400" dirty="0">
                <a:solidFill>
                  <a:schemeClr val="accent2">
                    <a:lumMod val="75000"/>
                  </a:schemeClr>
                </a:solidFill>
              </a:rPr>
              <a:t>alguns aspectos </a:t>
            </a:r>
            <a:r>
              <a:rPr lang="pt-BR" sz="2400" dirty="0" smtClean="0">
                <a:solidFill>
                  <a:schemeClr val="accent2">
                    <a:lumMod val="75000"/>
                  </a:schemeClr>
                </a:solidFill>
              </a:rPr>
              <a:t>importantes sobre </a:t>
            </a:r>
            <a:r>
              <a:rPr lang="pt-BR" sz="2400" dirty="0">
                <a:solidFill>
                  <a:schemeClr val="accent2">
                    <a:lumMod val="75000"/>
                  </a:schemeClr>
                </a:solidFill>
              </a:rPr>
              <a:t>a suspensão de </a:t>
            </a:r>
            <a:r>
              <a:rPr lang="pt-BR" sz="2400" dirty="0" smtClean="0">
                <a:solidFill>
                  <a:schemeClr val="accent2">
                    <a:lumMod val="75000"/>
                  </a:schemeClr>
                </a:solidFill>
              </a:rPr>
              <a:t>processos repetitivos.</a:t>
            </a:r>
          </a:p>
          <a:p>
            <a:endParaRPr lang="pt-BR" sz="2400" dirty="0">
              <a:solidFill>
                <a:schemeClr val="accent2">
                  <a:lumMod val="75000"/>
                </a:schemeClr>
              </a:solidFill>
            </a:endParaRPr>
          </a:p>
          <a:p>
            <a:r>
              <a:rPr lang="pt-BR" sz="2400" dirty="0">
                <a:solidFill>
                  <a:schemeClr val="accent2">
                    <a:lumMod val="75000"/>
                  </a:schemeClr>
                </a:solidFill>
              </a:rPr>
              <a:t>O acompanhamento dos temas repetitivos afetados </a:t>
            </a:r>
            <a:r>
              <a:rPr lang="pt-BR" sz="2400" dirty="0" smtClean="0">
                <a:solidFill>
                  <a:schemeClr val="accent2">
                    <a:lumMod val="75000"/>
                  </a:schemeClr>
                </a:solidFill>
              </a:rPr>
              <a:t>pode ser </a:t>
            </a:r>
            <a:r>
              <a:rPr lang="pt-BR" sz="2400" dirty="0">
                <a:solidFill>
                  <a:schemeClr val="accent2">
                    <a:lumMod val="75000"/>
                  </a:schemeClr>
                </a:solidFill>
              </a:rPr>
              <a:t>feito pelo </a:t>
            </a:r>
            <a:r>
              <a:rPr lang="pt-BR" sz="2400" b="1" dirty="0">
                <a:solidFill>
                  <a:schemeClr val="accent2">
                    <a:lumMod val="75000"/>
                  </a:schemeClr>
                </a:solidFill>
              </a:rPr>
              <a:t>Boletim Informativo do </a:t>
            </a:r>
            <a:r>
              <a:rPr lang="pt-BR" sz="2400" b="1" dirty="0" smtClean="0">
                <a:solidFill>
                  <a:schemeClr val="accent2">
                    <a:lumMod val="75000"/>
                  </a:schemeClr>
                </a:solidFill>
              </a:rPr>
              <a:t>NUGEP</a:t>
            </a:r>
            <a:r>
              <a:rPr lang="pt-BR" sz="2400" dirty="0" smtClean="0">
                <a:solidFill>
                  <a:schemeClr val="accent2">
                    <a:lumMod val="75000"/>
                  </a:schemeClr>
                </a:solidFill>
              </a:rPr>
              <a:t>, encaminhado periodicamente aos Magistrados </a:t>
            </a:r>
            <a:r>
              <a:rPr lang="pt-BR" sz="2400" dirty="0">
                <a:solidFill>
                  <a:schemeClr val="accent2">
                    <a:lumMod val="75000"/>
                  </a:schemeClr>
                </a:solidFill>
              </a:rPr>
              <a:t>e servidores </a:t>
            </a:r>
            <a:r>
              <a:rPr lang="pt-BR" sz="2400" dirty="0" smtClean="0">
                <a:solidFill>
                  <a:schemeClr val="accent2">
                    <a:lumMod val="75000"/>
                  </a:schemeClr>
                </a:solidFill>
              </a:rPr>
              <a:t>por intermédio do </a:t>
            </a:r>
            <a:r>
              <a:rPr lang="pt-BR" sz="2400" dirty="0">
                <a:solidFill>
                  <a:schemeClr val="accent2">
                    <a:lumMod val="75000"/>
                  </a:schemeClr>
                </a:solidFill>
              </a:rPr>
              <a:t>sistema Mensageiro </a:t>
            </a:r>
            <a:r>
              <a:rPr lang="pt-BR" sz="2400" dirty="0" smtClean="0">
                <a:solidFill>
                  <a:schemeClr val="accent2">
                    <a:lumMod val="75000"/>
                  </a:schemeClr>
                </a:solidFill>
              </a:rPr>
              <a:t>e disponíveis </a:t>
            </a:r>
            <a:r>
              <a:rPr lang="pt-BR" sz="2400" dirty="0">
                <a:solidFill>
                  <a:schemeClr val="accent2">
                    <a:lumMod val="75000"/>
                  </a:schemeClr>
                </a:solidFill>
              </a:rPr>
              <a:t>para </a:t>
            </a:r>
            <a:r>
              <a:rPr lang="pt-BR" sz="2400" i="1" dirty="0">
                <a:solidFill>
                  <a:schemeClr val="accent2">
                    <a:lumMod val="75000"/>
                  </a:schemeClr>
                </a:solidFill>
              </a:rPr>
              <a:t>download</a:t>
            </a:r>
            <a:r>
              <a:rPr lang="pt-BR" sz="2400" dirty="0">
                <a:solidFill>
                  <a:schemeClr val="accent2">
                    <a:lumMod val="75000"/>
                  </a:schemeClr>
                </a:solidFill>
              </a:rPr>
              <a:t> em </a:t>
            </a:r>
            <a:r>
              <a:rPr lang="pt-BR" sz="2400" i="1" dirty="0" smtClean="0">
                <a:solidFill>
                  <a:schemeClr val="accent2">
                    <a:lumMod val="75000"/>
                  </a:schemeClr>
                </a:solidFill>
              </a:rPr>
              <a:t>www.tjpr.jus.br/nugep</a:t>
            </a:r>
          </a:p>
          <a:p>
            <a:endParaRPr lang="pt-BR" sz="2400" dirty="0">
              <a:solidFill>
                <a:schemeClr val="accent2">
                  <a:lumMod val="75000"/>
                </a:schemeClr>
              </a:solidFill>
            </a:endParaRPr>
          </a:p>
          <a:p>
            <a:pPr>
              <a:spcAft>
                <a:spcPts val="1200"/>
              </a:spcAft>
            </a:pPr>
            <a:r>
              <a:rPr lang="pt-BR" sz="2400" dirty="0">
                <a:solidFill>
                  <a:schemeClr val="accent2">
                    <a:lumMod val="75000"/>
                  </a:schemeClr>
                </a:solidFill>
              </a:rPr>
              <a:t>Essas informações também </a:t>
            </a:r>
            <a:r>
              <a:rPr lang="pt-BR" sz="2400" dirty="0" smtClean="0">
                <a:solidFill>
                  <a:schemeClr val="accent2">
                    <a:lumMod val="75000"/>
                  </a:schemeClr>
                </a:solidFill>
              </a:rPr>
              <a:t>podem </a:t>
            </a:r>
            <a:r>
              <a:rPr lang="pt-BR" sz="2400" dirty="0">
                <a:solidFill>
                  <a:schemeClr val="accent2">
                    <a:lumMod val="75000"/>
                  </a:schemeClr>
                </a:solidFill>
              </a:rPr>
              <a:t>ser </a:t>
            </a:r>
            <a:r>
              <a:rPr lang="pt-BR" sz="2400" dirty="0" smtClean="0">
                <a:solidFill>
                  <a:schemeClr val="accent2">
                    <a:lumMod val="75000"/>
                  </a:schemeClr>
                </a:solidFill>
              </a:rPr>
              <a:t>acessadas diretamente </a:t>
            </a:r>
            <a:r>
              <a:rPr lang="pt-BR" sz="2400" dirty="0">
                <a:solidFill>
                  <a:schemeClr val="accent2">
                    <a:lumMod val="75000"/>
                  </a:schemeClr>
                </a:solidFill>
              </a:rPr>
              <a:t>nos sítios eletrônicos dos tribunais superiores:</a:t>
            </a:r>
          </a:p>
          <a:p>
            <a:pPr>
              <a:spcAft>
                <a:spcPts val="1200"/>
              </a:spcAft>
            </a:pPr>
            <a:r>
              <a:rPr lang="pt-BR" sz="1600" dirty="0" smtClean="0">
                <a:solidFill>
                  <a:schemeClr val="accent2">
                    <a:lumMod val="75000"/>
                  </a:schemeClr>
                </a:solidFill>
              </a:rPr>
              <a:t>STJ: http</a:t>
            </a:r>
            <a:r>
              <a:rPr lang="pt-BR" sz="1600" dirty="0">
                <a:solidFill>
                  <a:schemeClr val="accent2">
                    <a:lumMod val="75000"/>
                  </a:schemeClr>
                </a:solidFill>
              </a:rPr>
              <a:t>://www.stj.jus.br/repetitivos/temas_repetitivos/</a:t>
            </a:r>
          </a:p>
          <a:p>
            <a:r>
              <a:rPr lang="pt-BR" sz="1600" dirty="0" smtClean="0">
                <a:solidFill>
                  <a:schemeClr val="accent2">
                    <a:lumMod val="75000"/>
                  </a:schemeClr>
                </a:solidFill>
              </a:rPr>
              <a:t>STF: http</a:t>
            </a:r>
            <a:r>
              <a:rPr lang="pt-BR" sz="1600" dirty="0">
                <a:solidFill>
                  <a:schemeClr val="accent2">
                    <a:lumMod val="75000"/>
                  </a:schemeClr>
                </a:solidFill>
              </a:rPr>
              <a:t>://www.stf.jus.br/portal/jurisprudenciaRepercussao/listarRepercussaoGeral.asp</a:t>
            </a:r>
            <a:endParaRPr lang="pt-BR" sz="2400" dirty="0">
              <a:solidFill>
                <a:schemeClr val="accent2">
                  <a:lumMod val="75000"/>
                </a:schemeClr>
              </a:solidFill>
            </a:endParaRPr>
          </a:p>
        </p:txBody>
      </p:sp>
      <p:pic>
        <p:nvPicPr>
          <p:cNvPr id="3"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843885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8796207" cy="1320800"/>
          </a:xfrm>
        </p:spPr>
        <p:txBody>
          <a:bodyPr/>
          <a:lstStyle/>
          <a:p>
            <a:r>
              <a:rPr lang="pt-BR" dirty="0" smtClean="0">
                <a:solidFill>
                  <a:schemeClr val="accent2">
                    <a:lumMod val="75000"/>
                  </a:schemeClr>
                </a:solidFill>
              </a:rPr>
              <a:t>Código de Processo Civil de 1973</a:t>
            </a:r>
            <a:endParaRPr lang="pt-BR" dirty="0">
              <a:solidFill>
                <a:schemeClr val="accent2">
                  <a:lumMod val="75000"/>
                </a:schemeClr>
              </a:solidFill>
            </a:endParaRPr>
          </a:p>
        </p:txBody>
      </p:sp>
      <p:sp>
        <p:nvSpPr>
          <p:cNvPr id="3" name="Título 1"/>
          <p:cNvSpPr txBox="1">
            <a:spLocks/>
          </p:cNvSpPr>
          <p:nvPr/>
        </p:nvSpPr>
        <p:spPr>
          <a:xfrm>
            <a:off x="477795" y="1515762"/>
            <a:ext cx="8460760" cy="510746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2400" dirty="0">
                <a:solidFill>
                  <a:schemeClr val="accent2">
                    <a:lumMod val="75000"/>
                  </a:schemeClr>
                </a:solidFill>
              </a:rPr>
              <a:t>O Código de Processo Civil revogado previa </a:t>
            </a:r>
            <a:r>
              <a:rPr lang="pt-BR" sz="2400" dirty="0" smtClean="0">
                <a:solidFill>
                  <a:schemeClr val="accent2">
                    <a:lumMod val="75000"/>
                  </a:schemeClr>
                </a:solidFill>
              </a:rPr>
              <a:t>a suspensão </a:t>
            </a:r>
            <a:r>
              <a:rPr lang="pt-BR" sz="2400" dirty="0">
                <a:solidFill>
                  <a:schemeClr val="accent2">
                    <a:lumMod val="75000"/>
                  </a:schemeClr>
                </a:solidFill>
              </a:rPr>
              <a:t>de recursos extraordinários e </a:t>
            </a:r>
            <a:r>
              <a:rPr lang="pt-BR" sz="2400" dirty="0" smtClean="0">
                <a:solidFill>
                  <a:schemeClr val="accent2">
                    <a:lumMod val="75000"/>
                  </a:schemeClr>
                </a:solidFill>
              </a:rPr>
              <a:t>especiais repetitivos </a:t>
            </a:r>
            <a:r>
              <a:rPr lang="pt-BR" sz="2400" dirty="0">
                <a:solidFill>
                  <a:schemeClr val="accent2">
                    <a:lumMod val="75000"/>
                  </a:schemeClr>
                </a:solidFill>
              </a:rPr>
              <a:t>nos artigos 543-B e 543-C, quando </a:t>
            </a:r>
            <a:r>
              <a:rPr lang="pt-BR" sz="2400" dirty="0" smtClean="0">
                <a:solidFill>
                  <a:schemeClr val="accent2">
                    <a:lumMod val="75000"/>
                  </a:schemeClr>
                </a:solidFill>
              </a:rPr>
              <a:t>o Supremo </a:t>
            </a:r>
            <a:r>
              <a:rPr lang="pt-BR" sz="2400" dirty="0">
                <a:solidFill>
                  <a:schemeClr val="accent2">
                    <a:lumMod val="75000"/>
                  </a:schemeClr>
                </a:solidFill>
              </a:rPr>
              <a:t>Tribunal Federal ou o Superior </a:t>
            </a:r>
            <a:r>
              <a:rPr lang="pt-BR" sz="2400" dirty="0" smtClean="0">
                <a:solidFill>
                  <a:schemeClr val="accent2">
                    <a:lumMod val="75000"/>
                  </a:schemeClr>
                </a:solidFill>
              </a:rPr>
              <a:t>Tribunal de </a:t>
            </a:r>
            <a:r>
              <a:rPr lang="pt-BR" sz="2400" dirty="0">
                <a:solidFill>
                  <a:schemeClr val="accent2">
                    <a:lumMod val="75000"/>
                  </a:schemeClr>
                </a:solidFill>
              </a:rPr>
              <a:t>Justiça destacassem algum recurso </a:t>
            </a:r>
            <a:r>
              <a:rPr lang="pt-BR" sz="2400" dirty="0" smtClean="0">
                <a:solidFill>
                  <a:schemeClr val="accent2">
                    <a:lumMod val="75000"/>
                  </a:schemeClr>
                </a:solidFill>
              </a:rPr>
              <a:t>como representativo </a:t>
            </a:r>
            <a:r>
              <a:rPr lang="pt-BR" sz="2400" dirty="0">
                <a:solidFill>
                  <a:schemeClr val="accent2">
                    <a:lumMod val="75000"/>
                  </a:schemeClr>
                </a:solidFill>
              </a:rPr>
              <a:t>da controvérsia.</a:t>
            </a:r>
          </a:p>
          <a:p>
            <a:pPr>
              <a:spcAft>
                <a:spcPts val="1800"/>
              </a:spcAft>
            </a:pPr>
            <a:r>
              <a:rPr lang="pt-BR" sz="2400" dirty="0">
                <a:solidFill>
                  <a:schemeClr val="accent2">
                    <a:lumMod val="75000"/>
                  </a:schemeClr>
                </a:solidFill>
              </a:rPr>
              <a:t>Contudo, em alguns casos, o Ministro relator </a:t>
            </a:r>
            <a:r>
              <a:rPr lang="pt-BR" sz="2400" dirty="0" smtClean="0">
                <a:solidFill>
                  <a:schemeClr val="accent2">
                    <a:lumMod val="75000"/>
                  </a:schemeClr>
                </a:solidFill>
              </a:rPr>
              <a:t>das cortes </a:t>
            </a:r>
            <a:r>
              <a:rPr lang="pt-BR" sz="2400" dirty="0">
                <a:solidFill>
                  <a:schemeClr val="accent2">
                    <a:lumMod val="75000"/>
                  </a:schemeClr>
                </a:solidFill>
              </a:rPr>
              <a:t>superiores determinava que a </a:t>
            </a:r>
            <a:r>
              <a:rPr lang="pt-BR" sz="2400" dirty="0" smtClean="0">
                <a:solidFill>
                  <a:schemeClr val="accent2">
                    <a:lumMod val="75000"/>
                  </a:schemeClr>
                </a:solidFill>
              </a:rPr>
              <a:t>suspensão deveria </a:t>
            </a:r>
            <a:r>
              <a:rPr lang="pt-BR" sz="2400" dirty="0">
                <a:solidFill>
                  <a:schemeClr val="accent2">
                    <a:lumMod val="75000"/>
                  </a:schemeClr>
                </a:solidFill>
              </a:rPr>
              <a:t>abranger os processos em trâmite em </a:t>
            </a:r>
            <a:r>
              <a:rPr lang="pt-BR" sz="2400" dirty="0" smtClean="0">
                <a:solidFill>
                  <a:schemeClr val="accent2">
                    <a:lumMod val="75000"/>
                  </a:schemeClr>
                </a:solidFill>
              </a:rPr>
              <a:t>todas as </a:t>
            </a:r>
            <a:r>
              <a:rPr lang="pt-BR" sz="2400" dirty="0">
                <a:solidFill>
                  <a:schemeClr val="accent2">
                    <a:lumMod val="75000"/>
                  </a:schemeClr>
                </a:solidFill>
              </a:rPr>
              <a:t>instâncias; o sobrestamento de processos no 1º </a:t>
            </a:r>
            <a:r>
              <a:rPr lang="pt-BR" sz="2400" dirty="0" smtClean="0">
                <a:solidFill>
                  <a:schemeClr val="accent2">
                    <a:lumMod val="75000"/>
                  </a:schemeClr>
                </a:solidFill>
              </a:rPr>
              <a:t>e 2º Graus </a:t>
            </a:r>
            <a:r>
              <a:rPr lang="pt-BR" sz="2400" dirty="0">
                <a:solidFill>
                  <a:schemeClr val="accent2">
                    <a:lumMod val="75000"/>
                  </a:schemeClr>
                </a:solidFill>
              </a:rPr>
              <a:t>era a exceção, e não a regra.</a:t>
            </a: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1412129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95" y="609600"/>
            <a:ext cx="8796207" cy="1320800"/>
          </a:xfrm>
        </p:spPr>
        <p:txBody>
          <a:bodyPr/>
          <a:lstStyle/>
          <a:p>
            <a:r>
              <a:rPr lang="pt-BR" dirty="0" smtClean="0">
                <a:solidFill>
                  <a:schemeClr val="accent2">
                    <a:lumMod val="75000"/>
                  </a:schemeClr>
                </a:solidFill>
              </a:rPr>
              <a:t>Código de Processo Civil de 2015</a:t>
            </a:r>
            <a:endParaRPr lang="pt-BR" dirty="0">
              <a:solidFill>
                <a:schemeClr val="accent2">
                  <a:lumMod val="75000"/>
                </a:schemeClr>
              </a:solidFill>
            </a:endParaRPr>
          </a:p>
        </p:txBody>
      </p:sp>
      <p:sp>
        <p:nvSpPr>
          <p:cNvPr id="3" name="Título 1"/>
          <p:cNvSpPr txBox="1">
            <a:spLocks/>
          </p:cNvSpPr>
          <p:nvPr/>
        </p:nvSpPr>
        <p:spPr>
          <a:xfrm>
            <a:off x="477795" y="1515762"/>
            <a:ext cx="8460760" cy="510746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1800"/>
              </a:spcAft>
            </a:pPr>
            <a:r>
              <a:rPr lang="pt-BR" sz="2400" dirty="0">
                <a:solidFill>
                  <a:schemeClr val="accent2">
                    <a:lumMod val="75000"/>
                  </a:schemeClr>
                </a:solidFill>
              </a:rPr>
              <a:t>O Novo Código de Processo Civil criou um </a:t>
            </a:r>
            <a:r>
              <a:rPr lang="pt-BR" sz="2400" dirty="0" smtClean="0">
                <a:solidFill>
                  <a:schemeClr val="accent2">
                    <a:lumMod val="75000"/>
                  </a:schemeClr>
                </a:solidFill>
              </a:rPr>
              <a:t>microssistema de </a:t>
            </a:r>
            <a:r>
              <a:rPr lang="pt-BR" sz="2400" dirty="0">
                <a:solidFill>
                  <a:schemeClr val="accent2">
                    <a:lumMod val="75000"/>
                  </a:schemeClr>
                </a:solidFill>
              </a:rPr>
              <a:t>casos repetitivos. Agora, a exceção virou regra: </a:t>
            </a:r>
            <a:r>
              <a:rPr lang="pt-BR" sz="2400" dirty="0" smtClean="0">
                <a:solidFill>
                  <a:schemeClr val="accent2">
                    <a:lumMod val="75000"/>
                  </a:schemeClr>
                </a:solidFill>
              </a:rPr>
              <a:t>ao selecionar </a:t>
            </a:r>
            <a:r>
              <a:rPr lang="pt-BR" sz="2400" dirty="0">
                <a:solidFill>
                  <a:schemeClr val="accent2">
                    <a:lumMod val="75000"/>
                  </a:schemeClr>
                </a:solidFill>
              </a:rPr>
              <a:t>recursos representativos da controvérsia </a:t>
            </a:r>
            <a:r>
              <a:rPr lang="pt-BR" sz="2400" dirty="0" smtClean="0">
                <a:solidFill>
                  <a:schemeClr val="accent2">
                    <a:lumMod val="75000"/>
                  </a:schemeClr>
                </a:solidFill>
              </a:rPr>
              <a:t>e afetá-los </a:t>
            </a:r>
            <a:r>
              <a:rPr lang="pt-BR" sz="2400" dirty="0">
                <a:solidFill>
                  <a:schemeClr val="accent2">
                    <a:lumMod val="75000"/>
                  </a:schemeClr>
                </a:solidFill>
              </a:rPr>
              <a:t>para julgamento, o Ministro deverá determinar </a:t>
            </a:r>
            <a:r>
              <a:rPr lang="pt-BR" sz="2400" dirty="0" smtClean="0">
                <a:solidFill>
                  <a:schemeClr val="accent2">
                    <a:lumMod val="75000"/>
                  </a:schemeClr>
                </a:solidFill>
              </a:rPr>
              <a:t>a suspensão </a:t>
            </a:r>
            <a:r>
              <a:rPr lang="pt-BR" sz="2400" dirty="0">
                <a:solidFill>
                  <a:schemeClr val="accent2">
                    <a:lumMod val="75000"/>
                  </a:schemeClr>
                </a:solidFill>
              </a:rPr>
              <a:t>de todos os processos que versem sobre </a:t>
            </a:r>
            <a:r>
              <a:rPr lang="pt-BR" sz="2400" dirty="0" smtClean="0">
                <a:solidFill>
                  <a:schemeClr val="accent2">
                    <a:lumMod val="75000"/>
                  </a:schemeClr>
                </a:solidFill>
              </a:rPr>
              <a:t>o tema </a:t>
            </a:r>
            <a:r>
              <a:rPr lang="pt-BR" sz="2400" dirty="0">
                <a:solidFill>
                  <a:schemeClr val="accent2">
                    <a:lumMod val="75000"/>
                  </a:schemeClr>
                </a:solidFill>
              </a:rPr>
              <a:t>no território nacional (art. 1.037, </a:t>
            </a:r>
            <a:r>
              <a:rPr lang="pt-BR" sz="2400" dirty="0" smtClean="0">
                <a:solidFill>
                  <a:schemeClr val="accent2">
                    <a:lumMod val="75000"/>
                  </a:schemeClr>
                </a:solidFill>
              </a:rPr>
              <a:t>inciso II</a:t>
            </a:r>
            <a:r>
              <a:rPr lang="pt-BR" sz="2400" dirty="0">
                <a:solidFill>
                  <a:schemeClr val="accent2">
                    <a:lumMod val="75000"/>
                  </a:schemeClr>
                </a:solidFill>
              </a:rPr>
              <a:t>, CPC).</a:t>
            </a:r>
          </a:p>
          <a:p>
            <a:pPr>
              <a:spcAft>
                <a:spcPts val="1800"/>
              </a:spcAft>
            </a:pPr>
            <a:r>
              <a:rPr lang="pt-BR" sz="2400" dirty="0">
                <a:solidFill>
                  <a:schemeClr val="accent2">
                    <a:lumMod val="75000"/>
                  </a:schemeClr>
                </a:solidFill>
              </a:rPr>
              <a:t>Como exceção, quando deverá </a:t>
            </a:r>
            <a:r>
              <a:rPr lang="pt-BR" sz="2400" dirty="0" smtClean="0">
                <a:solidFill>
                  <a:schemeClr val="accent2">
                    <a:lumMod val="75000"/>
                  </a:schemeClr>
                </a:solidFill>
              </a:rPr>
              <a:t>constar expressamente </a:t>
            </a:r>
            <a:r>
              <a:rPr lang="pt-BR" sz="2400" dirty="0">
                <a:solidFill>
                  <a:schemeClr val="accent2">
                    <a:lumMod val="75000"/>
                  </a:schemeClr>
                </a:solidFill>
              </a:rPr>
              <a:t>na decisão de afetação, o </a:t>
            </a:r>
            <a:r>
              <a:rPr lang="pt-BR" sz="2400" dirty="0" smtClean="0">
                <a:solidFill>
                  <a:schemeClr val="accent2">
                    <a:lumMod val="75000"/>
                  </a:schemeClr>
                </a:solidFill>
              </a:rPr>
              <a:t>Ministro poderá </a:t>
            </a:r>
            <a:r>
              <a:rPr lang="pt-BR" sz="2400" dirty="0">
                <a:solidFill>
                  <a:schemeClr val="accent2">
                    <a:lumMod val="75000"/>
                  </a:schemeClr>
                </a:solidFill>
              </a:rPr>
              <a:t>restringir essa suspensão</a:t>
            </a:r>
            <a:r>
              <a:rPr lang="pt-BR" sz="2400" dirty="0" smtClean="0">
                <a:solidFill>
                  <a:schemeClr val="accent2">
                    <a:lumMod val="75000"/>
                  </a:schemeClr>
                </a:solidFill>
              </a:rPr>
              <a:t>.</a:t>
            </a:r>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1403" y="2873161"/>
            <a:ext cx="974546" cy="1214652"/>
          </a:xfrm>
          <a:prstGeom prst="rect">
            <a:avLst/>
          </a:prstGeom>
        </p:spPr>
      </p:pic>
    </p:spTree>
    <p:extLst>
      <p:ext uri="{BB962C8B-B14F-4D97-AF65-F5344CB8AC3E}">
        <p14:creationId xmlns:p14="http://schemas.microsoft.com/office/powerpoint/2010/main" val="256493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do">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507</TotalTime>
  <Words>2140</Words>
  <Application>Microsoft Office PowerPoint</Application>
  <PresentationFormat>Widescreen</PresentationFormat>
  <Paragraphs>129</Paragraphs>
  <Slides>29</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29</vt:i4>
      </vt:variant>
    </vt:vector>
  </HeadingPairs>
  <TitlesOfParts>
    <vt:vector size="35" baseType="lpstr">
      <vt:lpstr>Arial</vt:lpstr>
      <vt:lpstr>Calibri</vt:lpstr>
      <vt:lpstr>Trebuchet MS</vt:lpstr>
      <vt:lpstr>Wingdings</vt:lpstr>
      <vt:lpstr>Wingdings 3</vt:lpstr>
      <vt:lpstr>Facetado</vt:lpstr>
      <vt:lpstr>Suspensão dos Recursos   e Processos no 2º Grau</vt:lpstr>
      <vt:lpstr>O Núcleo de Gerenciamento de Precedentes (NUGEP)</vt:lpstr>
      <vt:lpstr>O Núcleo de Gerenciamento de Precedentes (NUGEP)</vt:lpstr>
      <vt:lpstr>O NUGEP</vt:lpstr>
      <vt:lpstr>Comissão Gestora do NUGEP</vt:lpstr>
      <vt:lpstr>Suspensão de Processos Repetitivos</vt:lpstr>
      <vt:lpstr>Apresentação do PowerPoint</vt:lpstr>
      <vt:lpstr>Código de Processo Civil de 1973</vt:lpstr>
      <vt:lpstr>Código de Processo Civil de 2015</vt:lpstr>
      <vt:lpstr>Código de Processo Civil de 2015</vt:lpstr>
      <vt:lpstr>Repercussão Geral</vt:lpstr>
      <vt:lpstr>Regimento Interno do STF</vt:lpstr>
      <vt:lpstr>Recurso Extraordinário com  Repercussão Geral</vt:lpstr>
      <vt:lpstr>Recurso Extraordinário com  Repercussão Geral</vt:lpstr>
      <vt:lpstr>Estatísticas de processos sobrestados pela existência de questão constitucional idêntica à Repercussão Geral reconhecida pelo STF</vt:lpstr>
      <vt:lpstr>Microssistema de Formação Concentrada de Precedentes Obrigatórios</vt:lpstr>
      <vt:lpstr>Julgamento de Recursos Repetitivos  no STF e STJ</vt:lpstr>
      <vt:lpstr>Apresentação do PowerPoint</vt:lpstr>
      <vt:lpstr>Estatísticas de processos sobrestados pela existência de idêntica questão de direito  pelo STJ</vt:lpstr>
      <vt:lpstr>Códigos utilizados na Informação dos Despachos - JudWin</vt:lpstr>
      <vt:lpstr>Importância dos dados relativos ao sobrestamento/suspensão dos feitos</vt:lpstr>
      <vt:lpstr>Suspensão de Processos no Sistema JudWin</vt:lpstr>
      <vt:lpstr>Apresentação do PowerPoint</vt:lpstr>
      <vt:lpstr>Apresentação do PowerPoint</vt:lpstr>
      <vt:lpstr>Apresentação do PowerPoint</vt:lpstr>
      <vt:lpstr>Informações Úteis</vt:lpstr>
      <vt:lpstr>Apresentação do PowerPoint</vt:lpstr>
      <vt:lpstr>Apresentação do PowerPoint</vt:lpstr>
      <vt:lpstr>Apresentação do PowerPoint</vt:lpstr>
    </vt:vector>
  </TitlesOfParts>
  <Company>Tribunal de Justiça do Estado do Paraná</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Suspensão de  Processos Repetitivos</dc:title>
  <dc:creator>Pedro Augusto Zaniolo</dc:creator>
  <cp:lastModifiedBy>Pedro Augusto Zaniolo</cp:lastModifiedBy>
  <cp:revision>67</cp:revision>
  <cp:lastPrinted>2017-04-17T22:41:17Z</cp:lastPrinted>
  <dcterms:created xsi:type="dcterms:W3CDTF">2017-03-14T17:23:01Z</dcterms:created>
  <dcterms:modified xsi:type="dcterms:W3CDTF">2017-04-26T21:55:40Z</dcterms:modified>
</cp:coreProperties>
</file>